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5"/>
  </p:notesMasterIdLst>
  <p:handoutMasterIdLst>
    <p:handoutMasterId r:id="rId36"/>
  </p:handoutMasterIdLst>
  <p:sldIdLst>
    <p:sldId id="2076137917" r:id="rId6"/>
    <p:sldId id="2076137918" r:id="rId7"/>
    <p:sldId id="2076137911" r:id="rId8"/>
    <p:sldId id="1370" r:id="rId9"/>
    <p:sldId id="2076137919" r:id="rId10"/>
    <p:sldId id="2076137922" r:id="rId11"/>
    <p:sldId id="2076137951" r:id="rId12"/>
    <p:sldId id="2076137947" r:id="rId13"/>
    <p:sldId id="2076137949" r:id="rId14"/>
    <p:sldId id="11942" r:id="rId15"/>
    <p:sldId id="2076137950" r:id="rId16"/>
    <p:sldId id="2076137924" r:id="rId17"/>
    <p:sldId id="2076137940" r:id="rId18"/>
    <p:sldId id="10158" r:id="rId19"/>
    <p:sldId id="10162" r:id="rId20"/>
    <p:sldId id="1884" r:id="rId21"/>
    <p:sldId id="11935" r:id="rId22"/>
    <p:sldId id="1886" r:id="rId23"/>
    <p:sldId id="11936" r:id="rId24"/>
    <p:sldId id="1888" r:id="rId25"/>
    <p:sldId id="1974" r:id="rId26"/>
    <p:sldId id="11939" r:id="rId27"/>
    <p:sldId id="11937" r:id="rId28"/>
    <p:sldId id="11938" r:id="rId29"/>
    <p:sldId id="10151" r:id="rId30"/>
    <p:sldId id="10115" r:id="rId31"/>
    <p:sldId id="2076137941" r:id="rId32"/>
    <p:sldId id="2076137920" r:id="rId33"/>
    <p:sldId id="2076137921" r:id="rId34"/>
  </p:sldIdLst>
  <p:sldSz cx="12436475" cy="6994525"/>
  <p:notesSz cx="6858000" cy="9144000"/>
  <p:custDataLst>
    <p:tags r:id="rId3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51"/>
            <p14:sldId id="2076137947"/>
            <p14:sldId id="2076137949"/>
            <p14:sldId id="11942"/>
            <p14:sldId id="2076137950"/>
            <p14:sldId id="2076137924"/>
            <p14:sldId id="2076137940"/>
            <p14:sldId id="10158"/>
            <p14:sldId id="10162"/>
            <p14:sldId id="1884"/>
            <p14:sldId id="11935"/>
            <p14:sldId id="1886"/>
            <p14:sldId id="11936"/>
            <p14:sldId id="1888"/>
            <p14:sldId id="1974"/>
            <p14:sldId id="11939"/>
            <p14:sldId id="11937"/>
            <p14:sldId id="11938"/>
            <p14:sldId id="10151"/>
            <p14:sldId id="10115"/>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162" d="100"/>
          <a:sy n="162" d="100"/>
        </p:scale>
        <p:origin x="1272" y="10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r>
              <a: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rPr>
              <a:t>Query Execution Time</a:t>
            </a:r>
          </a:p>
        </c:rich>
      </c:tx>
      <c:layout>
        <c:manualLayout>
          <c:xMode val="edge"/>
          <c:yMode val="edge"/>
          <c:x val="0.17802357794373008"/>
          <c:y val="1.3397642015005359E-2"/>
        </c:manualLayout>
      </c:layout>
      <c:overlay val="0"/>
      <c:spPr>
        <a:noFill/>
        <a:ln>
          <a:noFill/>
        </a:ln>
        <a:effectLst/>
      </c:spPr>
      <c:txPr>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endParaRPr lang="en-US"/>
        </a:p>
      </c:txPr>
    </c:title>
    <c:autoTitleDeleted val="0"/>
    <c:plotArea>
      <c:layout/>
      <c:barChart>
        <c:barDir val="col"/>
        <c:grouping val="clustered"/>
        <c:varyColors val="0"/>
        <c:ser>
          <c:idx val="0"/>
          <c:order val="0"/>
          <c:spPr>
            <a:solidFill>
              <a:schemeClr val="accent1"/>
            </a:solidFill>
            <a:ln>
              <a:noFill/>
            </a:ln>
            <a:effectLst>
              <a:outerShdw blurRad="190500" dist="50800" dir="2400000" algn="ctr" rotWithShape="0">
                <a:srgbClr val="000000">
                  <a:alpha val="40000"/>
                </a:srgbClr>
              </a:outerShdw>
            </a:effectLst>
          </c:spPr>
          <c:invertIfNegative val="0"/>
          <c:dPt>
            <c:idx val="1"/>
            <c:invertIfNegative val="0"/>
            <c:bubble3D val="0"/>
            <c:spPr>
              <a:solidFill>
                <a:srgbClr val="243A5E"/>
              </a:solidFill>
              <a:ln>
                <a:noFill/>
              </a:ln>
              <a:effectLst>
                <a:outerShdw blurRad="190500" dist="50800" dir="2400000" algn="ctr" rotWithShape="0">
                  <a:srgbClr val="000000">
                    <a:alpha val="40000"/>
                  </a:srgbClr>
                </a:outerShdw>
              </a:effectLst>
            </c:spPr>
            <c:extLst>
              <c:ext xmlns:c16="http://schemas.microsoft.com/office/drawing/2014/chart" uri="{C3380CC4-5D6E-409C-BE32-E72D297353CC}">
                <c16:uniqueId val="{00000001-AEE7-490A-843D-47110192E221}"/>
              </c:ext>
            </c:extLst>
          </c:dPt>
          <c:dLbls>
            <c:spPr>
              <a:noFill/>
              <a:ln>
                <a:noFill/>
              </a:ln>
              <a:effectLst/>
            </c:spPr>
            <c:txPr>
              <a:bodyPr rot="0" spcFirstLastPara="1" vertOverflow="ellipsis" vert="horz" wrap="square" lIns="38100" tIns="19050" rIns="38100" bIns="19050" anchor="ctr" anchorCtr="1">
                <a:spAutoFit/>
              </a:bodyPr>
              <a:lstStyle/>
              <a:p>
                <a:pPr>
                  <a:defRPr kumimoji="0" lang="en-US" sz="24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Sheet1!$E$6:$E$7</c:f>
              <c:strCache>
                <c:ptCount val="2"/>
                <c:pt idx="0">
                  <c:v>No Materialized View</c:v>
                </c:pt>
                <c:pt idx="1">
                  <c:v>With Materialized View</c:v>
                </c:pt>
              </c:strCache>
            </c:strRef>
          </c:cat>
          <c:val>
            <c:numRef>
              <c:f>Sheet1!$F$6:$F$7</c:f>
              <c:numCache>
                <c:formatCode>General</c:formatCode>
                <c:ptCount val="2"/>
                <c:pt idx="0">
                  <c:v>275</c:v>
                </c:pt>
                <c:pt idx="1">
                  <c:v>5</c:v>
                </c:pt>
              </c:numCache>
            </c:numRef>
          </c:val>
          <c:extLst>
            <c:ext xmlns:c16="http://schemas.microsoft.com/office/drawing/2014/chart" uri="{C3380CC4-5D6E-409C-BE32-E72D297353CC}">
              <c16:uniqueId val="{00000000-AEE7-490A-843D-47110192E221}"/>
            </c:ext>
          </c:extLst>
        </c:ser>
        <c:dLbls>
          <c:showLegendKey val="0"/>
          <c:showVal val="0"/>
          <c:showCatName val="0"/>
          <c:showSerName val="0"/>
          <c:showPercent val="0"/>
          <c:showBubbleSize val="0"/>
        </c:dLbls>
        <c:gapWidth val="219"/>
        <c:overlap val="-27"/>
        <c:axId val="947207848"/>
        <c:axId val="843495368"/>
      </c:barChart>
      <c:catAx>
        <c:axId val="947207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crossAx val="843495368"/>
        <c:crosses val="autoZero"/>
        <c:auto val="1"/>
        <c:lblAlgn val="ctr"/>
        <c:lblOffset val="100"/>
        <c:noMultiLvlLbl val="0"/>
      </c:catAx>
      <c:valAx>
        <c:axId val="843495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r>
                  <a: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rPr>
                  <a:t>Seconds</a:t>
                </a:r>
              </a:p>
            </c:rich>
          </c:tx>
          <c:overlay val="0"/>
          <c:spPr>
            <a:noFill/>
            <a:ln>
              <a:noFill/>
            </a:ln>
            <a:effectLst/>
          </c:spPr>
          <c:txPr>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kumimoji="0" lang="en-US" sz="1000" b="1" i="0" u="none" strike="noStrike" kern="1200" cap="none" spc="-50" normalizeH="0" baseline="0" dirty="0">
                <a:ln w="3175">
                  <a:noFill/>
                </a:ln>
                <a:solidFill>
                  <a:prstClr val="black"/>
                </a:solidFill>
                <a:effectLst/>
                <a:uLnTx/>
                <a:uFillTx/>
                <a:latin typeface="Segoe UI Semibold"/>
                <a:ea typeface="+mn-ea"/>
                <a:cs typeface="Segoe UI" pitchFamily="34" charset="0"/>
              </a:defRPr>
            </a:pPr>
            <a:endParaRPr lang="en-US"/>
          </a:p>
        </c:txPr>
        <c:crossAx val="947207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7/31/2020 10:19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7/31/2020 10:19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jamesserra.com/archive/2019/12/azure-synapse-analytics-power-b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10:19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1433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Automatically caches query results in the user database for repetitive use. This allows subsequent query executions to get results directly from the persisted cache so </a:t>
            </a:r>
            <a:r>
              <a:rPr lang="en-US" dirty="0" err="1"/>
              <a:t>recomputation</a:t>
            </a:r>
            <a:r>
              <a:rPr lang="en-US" dirty="0"/>
              <a:t> is not needed. Result set caching improves query performance (down to milliseconds) and reduces compute resource usage. In addition, queries using cached results set </a:t>
            </a:r>
            <a:r>
              <a:rPr lang="en-US" i="1" dirty="0"/>
              <a:t>do not use any concurrency slots</a:t>
            </a:r>
            <a:r>
              <a:rPr lang="en-US" dirty="0"/>
              <a:t> in Azure Synapse Analytics and thus do not count against existing concurrency limits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38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Materialized view = A view that pre-computes, stores, and maintains its data in SQL DW just like a table. There’s no </a:t>
            </a:r>
            <a:r>
              <a:rPr lang="en-US" dirty="0" err="1"/>
              <a:t>recomputation</a:t>
            </a:r>
            <a:r>
              <a:rPr lang="en-US" dirty="0"/>
              <a:t> needed each time when a materialized view is used. Queries that use all or a subset of the data in materialized views can get faster performance. Even better, queries can use a materialized view without making direct reference to it, so there’s no need to change application code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5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008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9686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06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 detailed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86531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10:19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7/31/2020 10:19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10:19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357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https://www.jamesserra.com/archive/2019/12/azure-synapse-analytics-power-bi/</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305" indent="0">
              <a:spcBef>
                <a:spcPts val="790"/>
              </a:spcBef>
              <a:buNone/>
              <a:tabLst>
                <a:tab pos="246750" algn="l"/>
              </a:tabLst>
            </a:pPr>
            <a:r>
              <a:rPr lang="en-US" dirty="0"/>
              <a:t>Import: </a:t>
            </a:r>
          </a:p>
          <a:p>
            <a:pPr marL="12305" indent="0">
              <a:spcBef>
                <a:spcPts val="790"/>
              </a:spcBef>
              <a:buNone/>
              <a:tabLst>
                <a:tab pos="246750" algn="l"/>
              </a:tabLst>
            </a:pPr>
            <a:r>
              <a:rPr lang="en-US" dirty="0"/>
              <a:t>	</a:t>
            </a:r>
            <a:r>
              <a:rPr lang="en-US" sz="900" dirty="0"/>
              <a:t>data imported into memory</a:t>
            </a:r>
            <a:endParaRPr lang="en-US" dirty="0"/>
          </a:p>
          <a:p>
            <a:pPr marL="12305" indent="0">
              <a:spcBef>
                <a:spcPts val="790"/>
              </a:spcBef>
              <a:buNone/>
              <a:tabLst>
                <a:tab pos="246750" algn="l"/>
              </a:tabLst>
            </a:pPr>
            <a:r>
              <a:rPr lang="en-US" dirty="0" err="1"/>
              <a:t>DirectQuery</a:t>
            </a:r>
            <a:r>
              <a:rPr lang="en-US" dirty="0"/>
              <a:t>: </a:t>
            </a:r>
          </a:p>
          <a:p>
            <a:pPr marL="12305" indent="0">
              <a:spcBef>
                <a:spcPts val="790"/>
              </a:spcBef>
              <a:buNone/>
              <a:tabLst>
                <a:tab pos="246750" algn="l"/>
              </a:tabLst>
            </a:pPr>
            <a:r>
              <a:rPr lang="en-US" dirty="0"/>
              <a:t>	</a:t>
            </a:r>
            <a:r>
              <a:rPr lang="en-US" sz="900" dirty="0"/>
              <a:t>query data source as you interact with visualizations</a:t>
            </a:r>
            <a:endParaRPr lang="en-US" dirty="0"/>
          </a:p>
          <a:p>
            <a:pPr marL="12305" indent="0">
              <a:spcBef>
                <a:spcPts val="790"/>
              </a:spcBef>
              <a:buNone/>
              <a:tabLst>
                <a:tab pos="246750" algn="l"/>
              </a:tabLst>
            </a:pPr>
            <a:r>
              <a:rPr lang="en-US" dirty="0"/>
              <a:t>Composite model:</a:t>
            </a:r>
          </a:p>
          <a:p>
            <a:pPr marL="12305" indent="0">
              <a:spcBef>
                <a:spcPts val="790"/>
              </a:spcBef>
              <a:buNone/>
              <a:tabLst>
                <a:tab pos="246750" algn="l"/>
              </a:tabLst>
            </a:pPr>
            <a:r>
              <a:rPr lang="en-US" dirty="0"/>
              <a:t>	</a:t>
            </a:r>
            <a:r>
              <a:rPr lang="en-US" sz="900" dirty="0"/>
              <a:t>combine data from a mix of </a:t>
            </a:r>
            <a:r>
              <a:rPr lang="en-US" sz="900" dirty="0" err="1"/>
              <a:t>DirectQuery</a:t>
            </a:r>
            <a:r>
              <a:rPr lang="en-US" sz="900" dirty="0"/>
              <a:t> sources and imported data</a:t>
            </a:r>
            <a:endParaRPr lang="en-US" dirty="0"/>
          </a:p>
          <a:p>
            <a:pPr marL="12305" indent="0">
              <a:spcBef>
                <a:spcPts val="790"/>
              </a:spcBef>
              <a:buNone/>
              <a:tabLst>
                <a:tab pos="246750" algn="l"/>
              </a:tabLst>
            </a:pPr>
            <a:r>
              <a:rPr lang="en-US" dirty="0"/>
              <a:t>Dual Storage Mode:</a:t>
            </a:r>
          </a:p>
          <a:p>
            <a:pPr marL="12305" indent="0">
              <a:spcBef>
                <a:spcPts val="790"/>
              </a:spcBef>
              <a:buNone/>
              <a:tabLst>
                <a:tab pos="246750" algn="l"/>
              </a:tabLst>
            </a:pPr>
            <a:r>
              <a:rPr lang="en-US" sz="1000" dirty="0"/>
              <a:t>	 </a:t>
            </a:r>
            <a:r>
              <a:rPr lang="en-US" sz="900" dirty="0"/>
              <a:t>depending on the context of the query tables can act as either cached (imported) or not cached</a:t>
            </a:r>
            <a:endParaRPr lang="en-US" sz="1000" dirty="0"/>
          </a:p>
          <a:p>
            <a:pPr marL="12305" indent="0">
              <a:spcBef>
                <a:spcPts val="790"/>
              </a:spcBef>
              <a:buNone/>
              <a:tabLst>
                <a:tab pos="246750" algn="l"/>
              </a:tabLst>
            </a:pPr>
            <a:r>
              <a:rPr lang="en-US" dirty="0"/>
              <a:t>Aggregations:</a:t>
            </a:r>
          </a:p>
          <a:p>
            <a:pPr marL="12305" indent="0">
              <a:spcBef>
                <a:spcPts val="790"/>
              </a:spcBef>
              <a:buNone/>
              <a:tabLst>
                <a:tab pos="246750" algn="l"/>
              </a:tabLst>
            </a:pPr>
            <a:r>
              <a:rPr lang="en-US" dirty="0"/>
              <a:t>	 </a:t>
            </a:r>
            <a:r>
              <a:rPr lang="en-US" sz="900" dirty="0"/>
              <a:t>an aggregated table (in-memory) from an underlying detail table (</a:t>
            </a:r>
            <a:r>
              <a:rPr lang="en-US" sz="900" dirty="0" err="1"/>
              <a:t>DirectQuery</a:t>
            </a:r>
            <a:r>
              <a:rPr lang="en-US" sz="900" dirty="0"/>
              <a:t>)</a:t>
            </a:r>
            <a:endParaRPr lang="en-US" sz="10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1598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8627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7/31/2020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91805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67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94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4249246"/>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Tree>
    <p:extLst>
      <p:ext uri="{BB962C8B-B14F-4D97-AF65-F5344CB8AC3E}">
        <p14:creationId xmlns:p14="http://schemas.microsoft.com/office/powerpoint/2010/main" val="20006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8644"/>
            <a:ext cx="3245833" cy="553998"/>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80200"/>
            <a:ext cx="6801197" cy="430887"/>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2061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2.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0"/>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 id="2147484408" r:id="rId37"/>
    <p:sldLayoutId id="2147484409" r:id="rId38"/>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34.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30.svg"/><Relationship Id="rId1" Type="http://schemas.openxmlformats.org/officeDocument/2006/relationships/slideLayout" Target="../slideLayouts/slideLayout38.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29.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9.svg"/><Relationship Id="rId9" Type="http://schemas.openxmlformats.org/officeDocument/2006/relationships/image" Target="../media/image52.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4">
            <a:extLst>
              <a:ext uri="{FF2B5EF4-FFF2-40B4-BE49-F238E27FC236}">
                <a16:creationId xmlns:a16="http://schemas.microsoft.com/office/drawing/2014/main" id="{AB7DECD4-525D-BD4C-8109-AC4086AF40D0}"/>
              </a:ext>
            </a:extLst>
          </p:cNvPr>
          <p:cNvSpPr>
            <a:spLocks noGrp="1"/>
          </p:cNvSpPr>
          <p:nvPr>
            <p:ph type="title"/>
          </p:nvPr>
        </p:nvSpPr>
        <p:spPr>
          <a:xfrm>
            <a:off x="600855" y="466301"/>
            <a:ext cx="11237870" cy="565027"/>
          </a:xfrm>
        </p:spPr>
        <p:txBody>
          <a:bodyPr/>
          <a:lstStyle/>
          <a:p>
            <a:r>
              <a:rPr lang="en-US" dirty="0"/>
              <a:t>Complete Data Security</a:t>
            </a:r>
          </a:p>
        </p:txBody>
      </p:sp>
      <p:graphicFrame>
        <p:nvGraphicFramePr>
          <p:cNvPr id="2" name="Table 2">
            <a:extLst>
              <a:ext uri="{FF2B5EF4-FFF2-40B4-BE49-F238E27FC236}">
                <a16:creationId xmlns:a16="http://schemas.microsoft.com/office/drawing/2014/main" id="{FDC67CA1-8725-4708-B059-DAC1A4480BDF}"/>
              </a:ext>
            </a:extLst>
          </p:cNvPr>
          <p:cNvGraphicFramePr>
            <a:graphicFrameLocks noGrp="1"/>
          </p:cNvGraphicFramePr>
          <p:nvPr/>
        </p:nvGraphicFramePr>
        <p:xfrm>
          <a:off x="600856" y="1180278"/>
          <a:ext cx="7225319" cy="5814255"/>
        </p:xfrm>
        <a:graphic>
          <a:graphicData uri="http://schemas.openxmlformats.org/drawingml/2006/table">
            <a:tbl>
              <a:tblPr firstRow="1">
                <a:tableStyleId>{69012ECD-51FC-41F1-AA8D-1B2483CD663E}</a:tableStyleId>
              </a:tblPr>
              <a:tblGrid>
                <a:gridCol w="1643004">
                  <a:extLst>
                    <a:ext uri="{9D8B030D-6E8A-4147-A177-3AD203B41FA5}">
                      <a16:colId xmlns:a16="http://schemas.microsoft.com/office/drawing/2014/main" val="880903554"/>
                    </a:ext>
                  </a:extLst>
                </a:gridCol>
                <a:gridCol w="4401821">
                  <a:extLst>
                    <a:ext uri="{9D8B030D-6E8A-4147-A177-3AD203B41FA5}">
                      <a16:colId xmlns:a16="http://schemas.microsoft.com/office/drawing/2014/main" val="321891885"/>
                    </a:ext>
                  </a:extLst>
                </a:gridCol>
                <a:gridCol w="1180494">
                  <a:extLst>
                    <a:ext uri="{9D8B030D-6E8A-4147-A177-3AD203B41FA5}">
                      <a16:colId xmlns:a16="http://schemas.microsoft.com/office/drawing/2014/main" val="3596964804"/>
                    </a:ext>
                  </a:extLst>
                </a:gridCol>
              </a:tblGrid>
              <a:tr h="342015">
                <a:tc>
                  <a:txBody>
                    <a:bodyPr/>
                    <a:lstStyle/>
                    <a:p>
                      <a:r>
                        <a:rPr lang="en-US" sz="1300" dirty="0"/>
                        <a:t>Category</a:t>
                      </a:r>
                      <a:endParaRPr lang="en-US" sz="1300" dirty="0">
                        <a:latin typeface="+mn-lt"/>
                      </a:endParaRPr>
                    </a:p>
                  </a:txBody>
                  <a:tcPr marL="93260" marR="93260" marT="46630" marB="46630"/>
                </a:tc>
                <a:tc>
                  <a:txBody>
                    <a:bodyPr/>
                    <a:lstStyle/>
                    <a:p>
                      <a:r>
                        <a:rPr lang="en-US" sz="1300" dirty="0"/>
                        <a:t>Feature</a:t>
                      </a:r>
                      <a:endParaRPr lang="en-US" sz="1300" dirty="0">
                        <a:latin typeface="+mn-lt"/>
                      </a:endParaRPr>
                    </a:p>
                  </a:txBody>
                  <a:tcPr marL="93260" marR="93260" marT="46630" marB="46630"/>
                </a:tc>
                <a:tc>
                  <a:txBody>
                    <a:bodyPr/>
                    <a:lstStyle/>
                    <a:p>
                      <a:endParaRPr lang="en-US" sz="1300" dirty="0">
                        <a:latin typeface="+mn-lt"/>
                      </a:endParaRPr>
                    </a:p>
                  </a:txBody>
                  <a:tcPr marL="93260" marR="93260" marT="46630" marB="46630"/>
                </a:tc>
                <a:extLst>
                  <a:ext uri="{0D108BD9-81ED-4DB2-BD59-A6C34878D82A}">
                    <a16:rowId xmlns:a16="http://schemas.microsoft.com/office/drawing/2014/main" val="3519212795"/>
                  </a:ext>
                </a:extLst>
              </a:tr>
              <a:tr h="342015">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Data Protection</a:t>
                      </a:r>
                      <a:endParaRPr lang="en-US" sz="1400" dirty="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t>Data in Transit</a:t>
                      </a:r>
                      <a:endParaRPr lang="en-US" sz="1400" dirty="0">
                        <a:latin typeface="+mn-lt"/>
                      </a:endParaRPr>
                    </a:p>
                  </a:txBody>
                  <a:tcPr marL="93260" marR="93260" marT="46630" marB="46630" anchor="ctr"/>
                </a:tc>
                <a:tc>
                  <a:txBody>
                    <a:bodyPr/>
                    <a:lstStyle/>
                    <a:p>
                      <a:pPr algn="ctr"/>
                      <a:r>
                        <a:rPr lang="en-US" sz="1600" dirty="0">
                          <a:solidFill>
                            <a:srgbClr val="00B050"/>
                          </a:solidFill>
                          <a:latin typeface="Segoe UI Symbol" panose="020B0502040204020203" pitchFamily="34" charset="0"/>
                          <a:ea typeface="Segoe UI Symbol" panose="020B0502040204020203" pitchFamily="34" charset="0"/>
                        </a:rPr>
                        <a:t></a:t>
                      </a:r>
                      <a:endParaRPr lang="en-US" sz="16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67302408"/>
                  </a:ext>
                </a:extLst>
              </a:tr>
              <a:tr h="34201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r>
                        <a:rPr lang="en-US" sz="1400" dirty="0"/>
                        <a:t>Data Encryption at Rest</a:t>
                      </a:r>
                      <a:endParaRPr lang="en-US" sz="1400" dirty="0">
                        <a:latin typeface="+mn-lt"/>
                      </a:endParaRP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91517821"/>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t>Data Discovery and Classification</a:t>
                      </a:r>
                      <a:endParaRPr lang="en-US" sz="1400" dirty="0">
                        <a:latin typeface="+mn-lt"/>
                      </a:endParaRP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70301489"/>
                  </a:ext>
                </a:extLst>
              </a:tr>
              <a:tr h="342015">
                <a:tc row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mn-lt"/>
                        </a:rPr>
                        <a:t>Access Control</a:t>
                      </a: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400" dirty="0">
                          <a:latin typeface="+mn-lt"/>
                        </a:rPr>
                        <a:t>Object Level Security (Tables/Views)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286195755"/>
                  </a:ext>
                </a:extLst>
              </a:tr>
              <a:tr h="342015">
                <a:tc vMerge="1">
                  <a:txBody>
                    <a:bodyPr/>
                    <a:lstStyle/>
                    <a:p>
                      <a:endParaRPr lang="en-US" sz="1200" dirty="0">
                        <a:latin typeface="+mn-lt"/>
                      </a:endParaRPr>
                    </a:p>
                  </a:txBody>
                  <a:tcPr/>
                </a:tc>
                <a:tc>
                  <a:txBody>
                    <a:bodyPr/>
                    <a:lstStyle/>
                    <a:p>
                      <a:r>
                        <a:rPr lang="en-US" sz="1400" dirty="0">
                          <a:latin typeface="+mn-lt"/>
                        </a:rPr>
                        <a:t>Row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89151665"/>
                  </a:ext>
                </a:extLst>
              </a:tr>
              <a:tr h="342015">
                <a:tc vMerge="1">
                  <a:txBody>
                    <a:bodyPr/>
                    <a:lstStyle/>
                    <a:p>
                      <a:endParaRPr lang="en-US" sz="1200" dirty="0">
                        <a:latin typeface="+mn-lt"/>
                      </a:endParaRPr>
                    </a:p>
                  </a:txBody>
                  <a:tcPr/>
                </a:tc>
                <a:tc>
                  <a:txBody>
                    <a:bodyPr/>
                    <a:lstStyle/>
                    <a:p>
                      <a:r>
                        <a:rPr lang="en-US" sz="1400" dirty="0">
                          <a:latin typeface="+mn-lt"/>
                        </a:rPr>
                        <a:t>Column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375167227"/>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latin typeface="+mn-lt"/>
                        </a:rPr>
                        <a:t>Dynamic Data Masking</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806757054"/>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SQL Login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209736330"/>
                  </a:ext>
                </a:extLst>
              </a:tr>
              <a:tr h="342015">
                <a:tc>
                  <a:txBody>
                    <a:bodyPr/>
                    <a:lstStyle/>
                    <a:p>
                      <a:r>
                        <a:rPr lang="en-US" sz="1400" dirty="0">
                          <a:latin typeface="+mn-lt"/>
                        </a:rPr>
                        <a:t>Authentication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Azure Active Directory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643504795"/>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Multi-Factor Authentication</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83788003"/>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Virtual Networks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78938924"/>
                  </a:ext>
                </a:extLst>
              </a:tr>
              <a:tr h="342015">
                <a:tc>
                  <a:txBody>
                    <a:bodyPr/>
                    <a:lstStyle/>
                    <a:p>
                      <a:r>
                        <a:rPr lang="en-US" sz="1400" dirty="0">
                          <a:latin typeface="+mn-lt"/>
                        </a:rPr>
                        <a:t>Network Security</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Firewall</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146510020"/>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Azure ExpressRoute</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657591509"/>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Thread Detection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999785920"/>
                  </a:ext>
                </a:extLst>
              </a:tr>
              <a:tr h="342015">
                <a:tc>
                  <a:txBody>
                    <a:bodyPr/>
                    <a:lstStyle/>
                    <a:p>
                      <a:r>
                        <a:rPr lang="en-US" sz="1400" dirty="0">
                          <a:latin typeface="+mn-lt"/>
                        </a:rPr>
                        <a:t>Threat Protection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Auditing</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064504160"/>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Vulnerability Assessment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653352063"/>
                  </a:ext>
                </a:extLst>
              </a:tr>
            </a:tbl>
          </a:graphicData>
        </a:graphic>
      </p:graphicFrame>
      <p:pic>
        <p:nvPicPr>
          <p:cNvPr id="18" name="Graphic 17">
            <a:extLst>
              <a:ext uri="{FF2B5EF4-FFF2-40B4-BE49-F238E27FC236}">
                <a16:creationId xmlns:a16="http://schemas.microsoft.com/office/drawing/2014/main" id="{56A2DB9A-AF36-4CB3-A2EC-E17C86406A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7595" y="2013565"/>
            <a:ext cx="4000083" cy="3617297"/>
          </a:xfrm>
          <a:prstGeom prst="rect">
            <a:avLst/>
          </a:prstGeom>
        </p:spPr>
      </p:pic>
    </p:spTree>
    <p:extLst>
      <p:ext uri="{BB962C8B-B14F-4D97-AF65-F5344CB8AC3E}">
        <p14:creationId xmlns:p14="http://schemas.microsoft.com/office/powerpoint/2010/main" val="28350143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1382E-A940-4C0A-8C28-9DE37BB6B42A}"/>
              </a:ext>
            </a:extLst>
          </p:cNvPr>
          <p:cNvSpPr>
            <a:spLocks noGrp="1"/>
          </p:cNvSpPr>
          <p:nvPr>
            <p:ph type="title"/>
          </p:nvPr>
        </p:nvSpPr>
        <p:spPr/>
        <p:txBody>
          <a:bodyPr/>
          <a:lstStyle/>
          <a:p>
            <a:r>
              <a:rPr lang="en-US" dirty="0"/>
              <a:t>Using fine grained security in Power BI</a:t>
            </a:r>
          </a:p>
        </p:txBody>
      </p:sp>
      <p:pic>
        <p:nvPicPr>
          <p:cNvPr id="3" name="Picture 2">
            <a:extLst>
              <a:ext uri="{FF2B5EF4-FFF2-40B4-BE49-F238E27FC236}">
                <a16:creationId xmlns:a16="http://schemas.microsoft.com/office/drawing/2014/main" id="{A0AB084E-6504-4275-9441-0D376E324F66}"/>
              </a:ext>
            </a:extLst>
          </p:cNvPr>
          <p:cNvPicPr>
            <a:picLocks noChangeAspect="1"/>
          </p:cNvPicPr>
          <p:nvPr/>
        </p:nvPicPr>
        <p:blipFill>
          <a:blip r:embed="rId2"/>
          <a:stretch>
            <a:fillRect/>
          </a:stretch>
        </p:blipFill>
        <p:spPr>
          <a:xfrm>
            <a:off x="3017837" y="1287462"/>
            <a:ext cx="6815137" cy="5109241"/>
          </a:xfrm>
          <a:prstGeom prst="rect">
            <a:avLst/>
          </a:prstGeom>
        </p:spPr>
      </p:pic>
    </p:spTree>
    <p:extLst>
      <p:ext uri="{BB962C8B-B14F-4D97-AF65-F5344CB8AC3E}">
        <p14:creationId xmlns:p14="http://schemas.microsoft.com/office/powerpoint/2010/main" val="2954301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Performance Optimization</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4004-0875-46C0-93B2-9FC007B8B09B}"/>
              </a:ext>
            </a:extLst>
          </p:cNvPr>
          <p:cNvSpPr>
            <a:spLocks noGrp="1"/>
          </p:cNvSpPr>
          <p:nvPr>
            <p:ph type="title"/>
          </p:nvPr>
        </p:nvSpPr>
        <p:spPr/>
        <p:txBody>
          <a:bodyPr/>
          <a:lstStyle/>
          <a:p>
            <a:r>
              <a:rPr lang="en-US" dirty="0"/>
              <a:t>Performance optimization end-to-end</a:t>
            </a:r>
          </a:p>
        </p:txBody>
      </p:sp>
      <p:pic>
        <p:nvPicPr>
          <p:cNvPr id="3" name="Picture 2">
            <a:extLst>
              <a:ext uri="{FF2B5EF4-FFF2-40B4-BE49-F238E27FC236}">
                <a16:creationId xmlns:a16="http://schemas.microsoft.com/office/drawing/2014/main" id="{5FDCBF80-5295-4DF8-8BFE-98E4DA7ADCDB}"/>
              </a:ext>
            </a:extLst>
          </p:cNvPr>
          <p:cNvPicPr>
            <a:picLocks noChangeAspect="1"/>
          </p:cNvPicPr>
          <p:nvPr/>
        </p:nvPicPr>
        <p:blipFill>
          <a:blip r:embed="rId3"/>
          <a:stretch>
            <a:fillRect/>
          </a:stretch>
        </p:blipFill>
        <p:spPr>
          <a:xfrm>
            <a:off x="617030" y="1058862"/>
            <a:ext cx="11368521" cy="5550623"/>
          </a:xfrm>
          <a:prstGeom prst="rect">
            <a:avLst/>
          </a:prstGeom>
        </p:spPr>
      </p:pic>
    </p:spTree>
    <p:extLst>
      <p:ext uri="{BB962C8B-B14F-4D97-AF65-F5344CB8AC3E}">
        <p14:creationId xmlns:p14="http://schemas.microsoft.com/office/powerpoint/2010/main" val="16046470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600855" y="466301"/>
            <a:ext cx="11237870" cy="565027"/>
          </a:xfrm>
        </p:spPr>
        <p:txBody>
          <a:bodyPr/>
          <a:lstStyle/>
          <a:p>
            <a:r>
              <a:rPr lang="en-US" dirty="0"/>
              <a:t>Performance Optimized Storage</a:t>
            </a:r>
          </a:p>
        </p:txBody>
      </p:sp>
      <p:sp>
        <p:nvSpPr>
          <p:cNvPr id="5" name="Rectangle 4">
            <a:extLst>
              <a:ext uri="{FF2B5EF4-FFF2-40B4-BE49-F238E27FC236}">
                <a16:creationId xmlns:a16="http://schemas.microsoft.com/office/drawing/2014/main" id="{D3BC8213-BE0D-4522-AE10-CC183638C8F9}"/>
              </a:ext>
            </a:extLst>
          </p:cNvPr>
          <p:cNvSpPr/>
          <p:nvPr/>
        </p:nvSpPr>
        <p:spPr>
          <a:xfrm>
            <a:off x="600855" y="3161552"/>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Elastic Architecture</a:t>
            </a:r>
          </a:p>
        </p:txBody>
      </p:sp>
      <p:sp>
        <p:nvSpPr>
          <p:cNvPr id="7" name="Rectangle 6">
            <a:extLst>
              <a:ext uri="{FF2B5EF4-FFF2-40B4-BE49-F238E27FC236}">
                <a16:creationId xmlns:a16="http://schemas.microsoft.com/office/drawing/2014/main" id="{2A5A2155-D793-C04F-B681-A0FCE6E5B359}"/>
              </a:ext>
            </a:extLst>
          </p:cNvPr>
          <p:cNvSpPr/>
          <p:nvPr/>
        </p:nvSpPr>
        <p:spPr>
          <a:xfrm>
            <a:off x="3481953" y="3161552"/>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Storage</a:t>
            </a:r>
          </a:p>
        </p:txBody>
      </p:sp>
      <p:sp>
        <p:nvSpPr>
          <p:cNvPr id="8" name="Rectangle 7">
            <a:extLst>
              <a:ext uri="{FF2B5EF4-FFF2-40B4-BE49-F238E27FC236}">
                <a16:creationId xmlns:a16="http://schemas.microsoft.com/office/drawing/2014/main" id="{6B5C0F10-F01F-4A44-AA03-BA7950BEE292}"/>
              </a:ext>
            </a:extLst>
          </p:cNvPr>
          <p:cNvSpPr/>
          <p:nvPr/>
        </p:nvSpPr>
        <p:spPr>
          <a:xfrm>
            <a:off x="6365577" y="3161552"/>
            <a:ext cx="2587326"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Ordering</a:t>
            </a:r>
          </a:p>
        </p:txBody>
      </p:sp>
      <p:sp>
        <p:nvSpPr>
          <p:cNvPr id="9" name="Rectangle 8">
            <a:extLst>
              <a:ext uri="{FF2B5EF4-FFF2-40B4-BE49-F238E27FC236}">
                <a16:creationId xmlns:a16="http://schemas.microsoft.com/office/drawing/2014/main" id="{5663FA1C-D95B-2443-8E91-DEC4A1993E43}"/>
              </a:ext>
            </a:extLst>
          </p:cNvPr>
          <p:cNvSpPr/>
          <p:nvPr/>
        </p:nvSpPr>
        <p:spPr>
          <a:xfrm>
            <a:off x="9254560" y="3161552"/>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 Partitioning</a:t>
            </a:r>
          </a:p>
        </p:txBody>
      </p:sp>
      <p:sp>
        <p:nvSpPr>
          <p:cNvPr id="10" name="Rectangle 9">
            <a:extLst>
              <a:ext uri="{FF2B5EF4-FFF2-40B4-BE49-F238E27FC236}">
                <a16:creationId xmlns:a16="http://schemas.microsoft.com/office/drawing/2014/main" id="{B547208F-CDDC-104A-9799-338EE5B1AB2F}"/>
              </a:ext>
            </a:extLst>
          </p:cNvPr>
          <p:cNvSpPr/>
          <p:nvPr/>
        </p:nvSpPr>
        <p:spPr>
          <a:xfrm>
            <a:off x="600855" y="5704208"/>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dirty="0">
                <a:solidFill>
                  <a:prstClr val="black"/>
                </a:solidFill>
                <a:latin typeface="Segoe UI" panose="020B0502040204020203" pitchFamily="34" charset="0"/>
                <a:cs typeface="Segoe UI" panose="020B0502040204020203" pitchFamily="34" charset="0"/>
              </a:rPr>
              <a:t>N</a:t>
            </a:r>
            <a:r>
              <a:rPr lang="en-US" sz="1836" dirty="0" err="1">
                <a:solidFill>
                  <a:prstClr val="black"/>
                </a:solidFill>
                <a:latin typeface="Segoe UI" panose="020B0502040204020203" pitchFamily="34" charset="0"/>
                <a:cs typeface="Segoe UI" panose="020B0502040204020203" pitchFamily="34" charset="0"/>
              </a:rPr>
              <a:t>onclustered</a:t>
            </a:r>
            <a:r>
              <a:rPr lang="en-US" sz="1836" dirty="0">
                <a:solidFill>
                  <a:prstClr val="black"/>
                </a:solidFill>
                <a:latin typeface="Segoe UI" panose="020B0502040204020203" pitchFamily="34" charset="0"/>
                <a:cs typeface="Segoe UI" panose="020B0502040204020203" pitchFamily="34" charset="0"/>
              </a:rPr>
              <a:t> Indexes</a:t>
            </a:r>
          </a:p>
        </p:txBody>
      </p:sp>
      <p:sp>
        <p:nvSpPr>
          <p:cNvPr id="11" name="Rectangle 10">
            <a:extLst>
              <a:ext uri="{FF2B5EF4-FFF2-40B4-BE49-F238E27FC236}">
                <a16:creationId xmlns:a16="http://schemas.microsoft.com/office/drawing/2014/main" id="{0902D5AA-1C6F-F145-A7F9-CF6DA17AC1B2}"/>
              </a:ext>
            </a:extLst>
          </p:cNvPr>
          <p:cNvSpPr/>
          <p:nvPr/>
        </p:nvSpPr>
        <p:spPr>
          <a:xfrm>
            <a:off x="3481953" y="5704208"/>
            <a:ext cx="2577824"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Hash Distribution</a:t>
            </a:r>
          </a:p>
        </p:txBody>
      </p:sp>
      <p:sp>
        <p:nvSpPr>
          <p:cNvPr id="12" name="Rectangle 11">
            <a:extLst>
              <a:ext uri="{FF2B5EF4-FFF2-40B4-BE49-F238E27FC236}">
                <a16:creationId xmlns:a16="http://schemas.microsoft.com/office/drawing/2014/main" id="{A93C16C3-3C07-254F-9963-54AC6167450C}"/>
              </a:ext>
            </a:extLst>
          </p:cNvPr>
          <p:cNvSpPr/>
          <p:nvPr/>
        </p:nvSpPr>
        <p:spPr>
          <a:xfrm>
            <a:off x="6365577"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13" name="Rectangle 12">
            <a:extLst>
              <a:ext uri="{FF2B5EF4-FFF2-40B4-BE49-F238E27FC236}">
                <a16:creationId xmlns:a16="http://schemas.microsoft.com/office/drawing/2014/main" id="{D0956A98-5BCF-DB48-944F-CCDA67DA2269}"/>
              </a:ext>
            </a:extLst>
          </p:cNvPr>
          <p:cNvSpPr/>
          <p:nvPr/>
        </p:nvSpPr>
        <p:spPr>
          <a:xfrm>
            <a:off x="9252436"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err="1">
                <a:solidFill>
                  <a:prstClr val="black"/>
                </a:solidFill>
                <a:latin typeface="Segoe UI" panose="020B0502040204020203" pitchFamily="34" charset="0"/>
                <a:cs typeface="Segoe UI" panose="020B0502040204020203" pitchFamily="34" charset="0"/>
              </a:rPr>
              <a:t>Resultset</a:t>
            </a:r>
            <a:r>
              <a:rPr lang="en-US" sz="1836">
                <a:solidFill>
                  <a:prstClr val="black"/>
                </a:solidFill>
                <a:latin typeface="Segoe UI" panose="020B0502040204020203" pitchFamily="34" charset="0"/>
                <a:cs typeface="Segoe UI" panose="020B0502040204020203" pitchFamily="34" charset="0"/>
              </a:rPr>
              <a:t> Cache</a:t>
            </a:r>
          </a:p>
        </p:txBody>
      </p:sp>
      <p:sp>
        <p:nvSpPr>
          <p:cNvPr id="15" name="Oval 14">
            <a:extLst>
              <a:ext uri="{FF2B5EF4-FFF2-40B4-BE49-F238E27FC236}">
                <a16:creationId xmlns:a16="http://schemas.microsoft.com/office/drawing/2014/main" id="{53AC822B-11FA-A64C-85D6-383883A4C788}"/>
              </a:ext>
            </a:extLst>
          </p:cNvPr>
          <p:cNvSpPr/>
          <p:nvPr/>
        </p:nvSpPr>
        <p:spPr bwMode="auto">
          <a:xfrm>
            <a:off x="132309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4BCA02D6-6E4B-594C-8333-4B01F3F6ED05}"/>
              </a:ext>
            </a:extLst>
          </p:cNvPr>
          <p:cNvSpPr/>
          <p:nvPr/>
        </p:nvSpPr>
        <p:spPr bwMode="auto">
          <a:xfrm>
            <a:off x="420545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2" name="Oval 21">
            <a:extLst>
              <a:ext uri="{FF2B5EF4-FFF2-40B4-BE49-F238E27FC236}">
                <a16:creationId xmlns:a16="http://schemas.microsoft.com/office/drawing/2014/main" id="{6E7A1105-9024-4443-A1D7-D583A3C999D4}"/>
              </a:ext>
            </a:extLst>
          </p:cNvPr>
          <p:cNvSpPr/>
          <p:nvPr/>
        </p:nvSpPr>
        <p:spPr bwMode="auto">
          <a:xfrm>
            <a:off x="7087811"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4" name="Oval 23">
            <a:extLst>
              <a:ext uri="{FF2B5EF4-FFF2-40B4-BE49-F238E27FC236}">
                <a16:creationId xmlns:a16="http://schemas.microsoft.com/office/drawing/2014/main" id="{3153A20A-5BAD-334C-B541-6898058E1909}"/>
              </a:ext>
            </a:extLst>
          </p:cNvPr>
          <p:cNvSpPr/>
          <p:nvPr/>
        </p:nvSpPr>
        <p:spPr bwMode="auto">
          <a:xfrm>
            <a:off x="9973055"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8B4C48B4-2B0E-AA49-84B3-4288EB9D5C42}"/>
              </a:ext>
            </a:extLst>
          </p:cNvPr>
          <p:cNvSpPr/>
          <p:nvPr/>
        </p:nvSpPr>
        <p:spPr bwMode="auto">
          <a:xfrm>
            <a:off x="132309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5BFEB0F6-252F-5748-B052-DBC3F23C0E38}"/>
              </a:ext>
            </a:extLst>
          </p:cNvPr>
          <p:cNvSpPr/>
          <p:nvPr/>
        </p:nvSpPr>
        <p:spPr bwMode="auto">
          <a:xfrm>
            <a:off x="420545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0" name="Oval 29">
            <a:extLst>
              <a:ext uri="{FF2B5EF4-FFF2-40B4-BE49-F238E27FC236}">
                <a16:creationId xmlns:a16="http://schemas.microsoft.com/office/drawing/2014/main" id="{D44E185F-7228-CB4B-9294-F67139B4D641}"/>
              </a:ext>
            </a:extLst>
          </p:cNvPr>
          <p:cNvSpPr/>
          <p:nvPr/>
        </p:nvSpPr>
        <p:spPr bwMode="auto">
          <a:xfrm>
            <a:off x="7087811"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61084B9F-4695-C343-8831-103D2A839639}"/>
              </a:ext>
            </a:extLst>
          </p:cNvPr>
          <p:cNvSpPr/>
          <p:nvPr/>
        </p:nvSpPr>
        <p:spPr bwMode="auto">
          <a:xfrm>
            <a:off x="9973055"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75" name="Graphic 74">
            <a:extLst>
              <a:ext uri="{FF2B5EF4-FFF2-40B4-BE49-F238E27FC236}">
                <a16:creationId xmlns:a16="http://schemas.microsoft.com/office/drawing/2014/main" id="{FC112737-BD85-8749-B37B-F9174ABD84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0586" y="1951002"/>
            <a:ext cx="721726" cy="721726"/>
          </a:xfrm>
          <a:prstGeom prst="rect">
            <a:avLst/>
          </a:prstGeom>
        </p:spPr>
      </p:pic>
      <p:pic>
        <p:nvPicPr>
          <p:cNvPr id="76" name="Graphic 75">
            <a:extLst>
              <a:ext uri="{FF2B5EF4-FFF2-40B4-BE49-F238E27FC236}">
                <a16:creationId xmlns:a16="http://schemas.microsoft.com/office/drawing/2014/main" id="{9978F1E3-B9D1-964D-BA57-B1B4BF5B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75447" y="1951002"/>
            <a:ext cx="721726" cy="721726"/>
          </a:xfrm>
          <a:prstGeom prst="rect">
            <a:avLst/>
          </a:prstGeom>
        </p:spPr>
      </p:pic>
      <p:pic>
        <p:nvPicPr>
          <p:cNvPr id="77" name="Graphic 76">
            <a:extLst>
              <a:ext uri="{FF2B5EF4-FFF2-40B4-BE49-F238E27FC236}">
                <a16:creationId xmlns:a16="http://schemas.microsoft.com/office/drawing/2014/main" id="{6487BC16-143C-DF4F-B8D0-8BDF9B8959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0586" y="4489392"/>
            <a:ext cx="721726" cy="721726"/>
          </a:xfrm>
          <a:prstGeom prst="rect">
            <a:avLst/>
          </a:prstGeom>
        </p:spPr>
      </p:pic>
      <p:pic>
        <p:nvPicPr>
          <p:cNvPr id="80" name="Graphic 79">
            <a:extLst>
              <a:ext uri="{FF2B5EF4-FFF2-40B4-BE49-F238E27FC236}">
                <a16:creationId xmlns:a16="http://schemas.microsoft.com/office/drawing/2014/main" id="{B817948D-31A2-954C-B3B4-B271C52FB7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95244" y="4489392"/>
            <a:ext cx="721726" cy="721726"/>
          </a:xfrm>
          <a:prstGeom prst="rect">
            <a:avLst/>
          </a:prstGeom>
        </p:spPr>
      </p:pic>
      <p:pic>
        <p:nvPicPr>
          <p:cNvPr id="82" name="Graphic 81">
            <a:extLst>
              <a:ext uri="{FF2B5EF4-FFF2-40B4-BE49-F238E27FC236}">
                <a16:creationId xmlns:a16="http://schemas.microsoft.com/office/drawing/2014/main" id="{2B962EFD-465E-494B-A835-CAA9A48A35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3823" y="4487769"/>
            <a:ext cx="723349" cy="723349"/>
          </a:xfrm>
          <a:prstGeom prst="rect">
            <a:avLst/>
          </a:prstGeom>
        </p:spPr>
      </p:pic>
      <p:grpSp>
        <p:nvGrpSpPr>
          <p:cNvPr id="34" name="Group 33">
            <a:extLst>
              <a:ext uri="{FF2B5EF4-FFF2-40B4-BE49-F238E27FC236}">
                <a16:creationId xmlns:a16="http://schemas.microsoft.com/office/drawing/2014/main" id="{48B842A5-4ACD-488A-8635-04C84955EBF6}"/>
              </a:ext>
            </a:extLst>
          </p:cNvPr>
          <p:cNvGrpSpPr/>
          <p:nvPr/>
        </p:nvGrpSpPr>
        <p:grpSpPr>
          <a:xfrm>
            <a:off x="4584475" y="2046470"/>
            <a:ext cx="420105" cy="522259"/>
            <a:chOff x="4481399" y="1912205"/>
            <a:chExt cx="411905" cy="512065"/>
          </a:xfrm>
        </p:grpSpPr>
        <p:pic>
          <p:nvPicPr>
            <p:cNvPr id="65" name="Graphic 64">
              <a:extLst>
                <a:ext uri="{FF2B5EF4-FFF2-40B4-BE49-F238E27FC236}">
                  <a16:creationId xmlns:a16="http://schemas.microsoft.com/office/drawing/2014/main" id="{B8A7EC1C-5952-B646-BD37-F9801A66B2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A13E8160-7F23-4927-A80B-A8228D79D484}"/>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378689" y="2113373"/>
              <a:ext cx="512064" cy="109728"/>
            </a:xfrm>
            <a:prstGeom prst="rect">
              <a:avLst/>
            </a:prstGeom>
          </p:spPr>
        </p:pic>
        <p:pic>
          <p:nvPicPr>
            <p:cNvPr id="29" name="Graphic 28">
              <a:extLst>
                <a:ext uri="{FF2B5EF4-FFF2-40B4-BE49-F238E27FC236}">
                  <a16:creationId xmlns:a16="http://schemas.microsoft.com/office/drawing/2014/main" id="{252DE82A-ED41-4545-B181-C59587A20B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482250" y="2115075"/>
              <a:ext cx="512064" cy="106325"/>
            </a:xfrm>
            <a:prstGeom prst="rect">
              <a:avLst/>
            </a:prstGeom>
          </p:spPr>
        </p:pic>
        <p:pic>
          <p:nvPicPr>
            <p:cNvPr id="31" name="Graphic 30">
              <a:extLst>
                <a:ext uri="{FF2B5EF4-FFF2-40B4-BE49-F238E27FC236}">
                  <a16:creationId xmlns:a16="http://schemas.microsoft.com/office/drawing/2014/main" id="{17D795DE-0C15-4DB3-9F61-0E0E49CF43BB}"/>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584110" y="2115075"/>
              <a:ext cx="512064" cy="106325"/>
            </a:xfrm>
            <a:prstGeom prst="rect">
              <a:avLst/>
            </a:prstGeom>
          </p:spPr>
        </p:pic>
      </p:grpSp>
      <p:pic>
        <p:nvPicPr>
          <p:cNvPr id="37" name="Graphic 36">
            <a:extLst>
              <a:ext uri="{FF2B5EF4-FFF2-40B4-BE49-F238E27FC236}">
                <a16:creationId xmlns:a16="http://schemas.microsoft.com/office/drawing/2014/main" id="{F16A9C93-478F-47AD-B0F9-F4834BEC355A}"/>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300121" y="2206748"/>
            <a:ext cx="428998" cy="108442"/>
          </a:xfrm>
          <a:prstGeom prst="rect">
            <a:avLst/>
          </a:prstGeom>
        </p:spPr>
      </p:pic>
      <p:pic>
        <p:nvPicPr>
          <p:cNvPr id="39" name="Graphic 38">
            <a:extLst>
              <a:ext uri="{FF2B5EF4-FFF2-40B4-BE49-F238E27FC236}">
                <a16:creationId xmlns:a16="http://schemas.microsoft.com/office/drawing/2014/main" id="{4F0053E4-660E-49B7-B3FE-1650C4EB1349}"/>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507896" y="2206748"/>
            <a:ext cx="428998" cy="108442"/>
          </a:xfrm>
          <a:prstGeom prst="rect">
            <a:avLst/>
          </a:prstGeom>
        </p:spPr>
      </p:pic>
      <p:pic>
        <p:nvPicPr>
          <p:cNvPr id="40" name="Graphic 39">
            <a:extLst>
              <a:ext uri="{FF2B5EF4-FFF2-40B4-BE49-F238E27FC236}">
                <a16:creationId xmlns:a16="http://schemas.microsoft.com/office/drawing/2014/main" id="{83B2D239-D0F3-49C0-B3B2-73B9C6CC8463}"/>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611784" y="2206748"/>
            <a:ext cx="428998" cy="108442"/>
          </a:xfrm>
          <a:prstGeom prst="rect">
            <a:avLst/>
          </a:prstGeom>
        </p:spPr>
      </p:pic>
      <p:sp>
        <p:nvSpPr>
          <p:cNvPr id="18" name="Arrow: Down 17">
            <a:extLst>
              <a:ext uri="{FF2B5EF4-FFF2-40B4-BE49-F238E27FC236}">
                <a16:creationId xmlns:a16="http://schemas.microsoft.com/office/drawing/2014/main" id="{D3B2F1C7-342E-40ED-ACDE-D747F69CF8F3}"/>
              </a:ext>
            </a:extLst>
          </p:cNvPr>
          <p:cNvSpPr/>
          <p:nvPr/>
        </p:nvSpPr>
        <p:spPr bwMode="auto">
          <a:xfrm>
            <a:off x="7551783" y="2046469"/>
            <a:ext cx="133452" cy="522258"/>
          </a:xfrm>
          <a:prstGeom prst="downArrow">
            <a:avLst/>
          </a:prstGeom>
          <a:solidFill>
            <a:srgbClr val="50E6FF"/>
          </a:solidFill>
          <a:ln w="7266"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1836" err="1"/>
          </a:p>
        </p:txBody>
      </p:sp>
      <p:grpSp>
        <p:nvGrpSpPr>
          <p:cNvPr id="21" name="Graphic 77">
            <a:extLst>
              <a:ext uri="{FF2B5EF4-FFF2-40B4-BE49-F238E27FC236}">
                <a16:creationId xmlns:a16="http://schemas.microsoft.com/office/drawing/2014/main" id="{26BCEB46-DFDE-A24C-A284-335CC4B969C9}"/>
              </a:ext>
            </a:extLst>
          </p:cNvPr>
          <p:cNvGrpSpPr/>
          <p:nvPr/>
        </p:nvGrpSpPr>
        <p:grpSpPr>
          <a:xfrm>
            <a:off x="4409625" y="4479723"/>
            <a:ext cx="721726" cy="721726"/>
            <a:chOff x="4322689" y="4392284"/>
            <a:chExt cx="707639" cy="707639"/>
          </a:xfrm>
        </p:grpSpPr>
        <p:sp>
          <p:nvSpPr>
            <p:cNvPr id="23" name="Freeform: Shape 22">
              <a:extLst>
                <a:ext uri="{FF2B5EF4-FFF2-40B4-BE49-F238E27FC236}">
                  <a16:creationId xmlns:a16="http://schemas.microsoft.com/office/drawing/2014/main" id="{2A85167E-0F74-4D25-AC35-3D7BD89D19C4}"/>
                </a:ext>
              </a:extLst>
            </p:cNvPr>
            <p:cNvSpPr/>
            <p:nvPr/>
          </p:nvSpPr>
          <p:spPr>
            <a:xfrm>
              <a:off x="4421175"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2AC3635B-300A-453F-8A1F-8BB99305F9E6}"/>
                </a:ext>
              </a:extLst>
            </p:cNvPr>
            <p:cNvSpPr/>
            <p:nvPr/>
          </p:nvSpPr>
          <p:spPr>
            <a:xfrm>
              <a:off x="4858890"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33" name="Freeform: Shape 32">
              <a:extLst>
                <a:ext uri="{FF2B5EF4-FFF2-40B4-BE49-F238E27FC236}">
                  <a16:creationId xmlns:a16="http://schemas.microsoft.com/office/drawing/2014/main" id="{94B37724-6A5D-42F2-98D0-45F40E8C15A6}"/>
                </a:ext>
              </a:extLst>
            </p:cNvPr>
            <p:cNvSpPr/>
            <p:nvPr/>
          </p:nvSpPr>
          <p:spPr>
            <a:xfrm>
              <a:off x="4570618" y="4623171"/>
              <a:ext cx="211562" cy="240743"/>
            </a:xfrm>
            <a:custGeom>
              <a:avLst/>
              <a:gdLst>
                <a:gd name="connsiteX0" fmla="*/ 202027 w 211562"/>
                <a:gd name="connsiteY0" fmla="*/ 103709 h 240743"/>
                <a:gd name="connsiteX1" fmla="*/ 179142 w 211562"/>
                <a:gd name="connsiteY1" fmla="*/ 103709 h 240743"/>
                <a:gd name="connsiteX2" fmla="*/ 169359 w 211562"/>
                <a:gd name="connsiteY2" fmla="*/ 145161 h 240743"/>
                <a:gd name="connsiteX3" fmla="*/ 195994 w 211562"/>
                <a:gd name="connsiteY3" fmla="*/ 145161 h 240743"/>
                <a:gd name="connsiteX4" fmla="*/ 185110 w 211562"/>
                <a:gd name="connsiteY4" fmla="*/ 189239 h 240743"/>
                <a:gd name="connsiteX5" fmla="*/ 159817 w 211562"/>
                <a:gd name="connsiteY5" fmla="*/ 189239 h 240743"/>
                <a:gd name="connsiteX6" fmla="*/ 147255 w 211562"/>
                <a:gd name="connsiteY6" fmla="*/ 245886 h 240743"/>
                <a:gd name="connsiteX7" fmla="*/ 100733 w 211562"/>
                <a:gd name="connsiteY7" fmla="*/ 245886 h 240743"/>
                <a:gd name="connsiteX8" fmla="*/ 112551 w 211562"/>
                <a:gd name="connsiteY8" fmla="*/ 189239 h 240743"/>
                <a:gd name="connsiteX9" fmla="*/ 71472 w 211562"/>
                <a:gd name="connsiteY9" fmla="*/ 189239 h 240743"/>
                <a:gd name="connsiteX10" fmla="*/ 59274 w 211562"/>
                <a:gd name="connsiteY10" fmla="*/ 245886 h 240743"/>
                <a:gd name="connsiteX11" fmla="*/ 12008 w 211562"/>
                <a:gd name="connsiteY11" fmla="*/ 245886 h 240743"/>
                <a:gd name="connsiteX12" fmla="*/ 23826 w 211562"/>
                <a:gd name="connsiteY12" fmla="*/ 189239 h 240743"/>
                <a:gd name="connsiteX13" fmla="*/ 0 w 211562"/>
                <a:gd name="connsiteY13" fmla="*/ 189239 h 240743"/>
                <a:gd name="connsiteX14" fmla="*/ 9199 w 211562"/>
                <a:gd name="connsiteY14" fmla="*/ 145161 h 240743"/>
                <a:gd name="connsiteX15" fmla="*/ 33398 w 211562"/>
                <a:gd name="connsiteY15" fmla="*/ 145161 h 240743"/>
                <a:gd name="connsiteX16" fmla="*/ 43151 w 211562"/>
                <a:gd name="connsiteY16" fmla="*/ 103709 h 240743"/>
                <a:gd name="connsiteX17" fmla="*/ 16159 w 211562"/>
                <a:gd name="connsiteY17" fmla="*/ 103709 h 240743"/>
                <a:gd name="connsiteX18" fmla="*/ 24957 w 211562"/>
                <a:gd name="connsiteY18" fmla="*/ 59464 h 240743"/>
                <a:gd name="connsiteX19" fmla="*/ 52336 w 211562"/>
                <a:gd name="connsiteY19" fmla="*/ 59464 h 240743"/>
                <a:gd name="connsiteX20" fmla="*/ 64906 w 211562"/>
                <a:gd name="connsiteY20" fmla="*/ 0 h 240743"/>
                <a:gd name="connsiteX21" fmla="*/ 112923 w 211562"/>
                <a:gd name="connsiteY21" fmla="*/ 0 h 240743"/>
                <a:gd name="connsiteX22" fmla="*/ 100361 w 211562"/>
                <a:gd name="connsiteY22" fmla="*/ 59464 h 240743"/>
                <a:gd name="connsiteX23" fmla="*/ 140689 w 211562"/>
                <a:gd name="connsiteY23" fmla="*/ 59464 h 240743"/>
                <a:gd name="connsiteX24" fmla="*/ 153251 w 211562"/>
                <a:gd name="connsiteY24" fmla="*/ 0 h 240743"/>
                <a:gd name="connsiteX25" fmla="*/ 201276 w 211562"/>
                <a:gd name="connsiteY25" fmla="*/ 0 h 240743"/>
                <a:gd name="connsiteX26" fmla="*/ 188706 w 211562"/>
                <a:gd name="connsiteY26" fmla="*/ 59464 h 240743"/>
                <a:gd name="connsiteX27" fmla="*/ 211781 w 211562"/>
                <a:gd name="connsiteY27" fmla="*/ 59464 h 240743"/>
                <a:gd name="connsiteX28" fmla="*/ 90235 w 211562"/>
                <a:gd name="connsiteY28" fmla="*/ 103709 h 240743"/>
                <a:gd name="connsiteX29" fmla="*/ 80664 w 211562"/>
                <a:gd name="connsiteY29" fmla="*/ 145161 h 240743"/>
                <a:gd name="connsiteX30" fmla="*/ 121736 w 211562"/>
                <a:gd name="connsiteY30" fmla="*/ 145161 h 240743"/>
                <a:gd name="connsiteX31" fmla="*/ 131490 w 211562"/>
                <a:gd name="connsiteY31" fmla="*/ 103709 h 24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1562" h="240743">
                  <a:moveTo>
                    <a:pt x="202027" y="103709"/>
                  </a:moveTo>
                  <a:lnTo>
                    <a:pt x="179142" y="103709"/>
                  </a:lnTo>
                  <a:lnTo>
                    <a:pt x="169359" y="145161"/>
                  </a:lnTo>
                  <a:lnTo>
                    <a:pt x="195994" y="145161"/>
                  </a:lnTo>
                  <a:lnTo>
                    <a:pt x="185110" y="189239"/>
                  </a:lnTo>
                  <a:lnTo>
                    <a:pt x="159817" y="189239"/>
                  </a:lnTo>
                  <a:lnTo>
                    <a:pt x="147255" y="245886"/>
                  </a:lnTo>
                  <a:lnTo>
                    <a:pt x="100733" y="245886"/>
                  </a:lnTo>
                  <a:lnTo>
                    <a:pt x="112551" y="189239"/>
                  </a:lnTo>
                  <a:lnTo>
                    <a:pt x="71472" y="189239"/>
                  </a:lnTo>
                  <a:lnTo>
                    <a:pt x="59274" y="245886"/>
                  </a:lnTo>
                  <a:lnTo>
                    <a:pt x="12008" y="245886"/>
                  </a:lnTo>
                  <a:lnTo>
                    <a:pt x="23826" y="189239"/>
                  </a:lnTo>
                  <a:lnTo>
                    <a:pt x="0" y="189239"/>
                  </a:lnTo>
                  <a:lnTo>
                    <a:pt x="9199" y="145161"/>
                  </a:lnTo>
                  <a:lnTo>
                    <a:pt x="33398" y="145161"/>
                  </a:lnTo>
                  <a:lnTo>
                    <a:pt x="43151" y="103709"/>
                  </a:lnTo>
                  <a:lnTo>
                    <a:pt x="16159" y="103709"/>
                  </a:lnTo>
                  <a:lnTo>
                    <a:pt x="24957" y="59464"/>
                  </a:lnTo>
                  <a:lnTo>
                    <a:pt x="52336" y="59464"/>
                  </a:lnTo>
                  <a:lnTo>
                    <a:pt x="64906" y="0"/>
                  </a:lnTo>
                  <a:lnTo>
                    <a:pt x="112923" y="0"/>
                  </a:lnTo>
                  <a:lnTo>
                    <a:pt x="100361" y="59464"/>
                  </a:lnTo>
                  <a:lnTo>
                    <a:pt x="140689" y="59464"/>
                  </a:lnTo>
                  <a:lnTo>
                    <a:pt x="153251" y="0"/>
                  </a:lnTo>
                  <a:lnTo>
                    <a:pt x="201276" y="0"/>
                  </a:lnTo>
                  <a:lnTo>
                    <a:pt x="188706" y="59464"/>
                  </a:lnTo>
                  <a:lnTo>
                    <a:pt x="211781" y="59464"/>
                  </a:lnTo>
                  <a:close/>
                  <a:moveTo>
                    <a:pt x="90235" y="103709"/>
                  </a:moveTo>
                  <a:lnTo>
                    <a:pt x="80664" y="145161"/>
                  </a:lnTo>
                  <a:lnTo>
                    <a:pt x="121736" y="145161"/>
                  </a:lnTo>
                  <a:lnTo>
                    <a:pt x="131490" y="103709"/>
                  </a:lnTo>
                  <a:close/>
                </a:path>
              </a:pathLst>
            </a:custGeom>
            <a:solidFill>
              <a:srgbClr val="50E6FF"/>
            </a:solidFill>
            <a:ln w="726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5761785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Bar graph with upward trend">
            <a:extLst>
              <a:ext uri="{FF2B5EF4-FFF2-40B4-BE49-F238E27FC236}">
                <a16:creationId xmlns:a16="http://schemas.microsoft.com/office/drawing/2014/main" id="{17041E29-6542-48D2-9B5B-D7458BDB4B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7019" y="1361160"/>
            <a:ext cx="932603" cy="932603"/>
          </a:xfrm>
          <a:prstGeom prst="rect">
            <a:avLst/>
          </a:prstGeom>
        </p:spPr>
      </p:pic>
      <p:pic>
        <p:nvPicPr>
          <p:cNvPr id="5" name="Graphic 4" descr="Downward trend">
            <a:extLst>
              <a:ext uri="{FF2B5EF4-FFF2-40B4-BE49-F238E27FC236}">
                <a16:creationId xmlns:a16="http://schemas.microsoft.com/office/drawing/2014/main" id="{5976F9A8-FC4E-4580-BD83-A67BD2ECDF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5988" y="1361160"/>
            <a:ext cx="932603" cy="932603"/>
          </a:xfrm>
          <a:prstGeom prst="rect">
            <a:avLst/>
          </a:prstGeom>
        </p:spPr>
      </p:pic>
      <p:pic>
        <p:nvPicPr>
          <p:cNvPr id="7" name="Graphic 6" descr="Statistics">
            <a:extLst>
              <a:ext uri="{FF2B5EF4-FFF2-40B4-BE49-F238E27FC236}">
                <a16:creationId xmlns:a16="http://schemas.microsoft.com/office/drawing/2014/main" id="{1B98AF9A-FE00-482B-961C-08A2A3263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957" y="1361160"/>
            <a:ext cx="932603" cy="932603"/>
          </a:xfrm>
          <a:prstGeom prst="rect">
            <a:avLst/>
          </a:prstGeom>
        </p:spPr>
      </p:pic>
      <p:pic>
        <p:nvPicPr>
          <p:cNvPr id="9" name="Graphic 8" descr="Bar chart">
            <a:extLst>
              <a:ext uri="{FF2B5EF4-FFF2-40B4-BE49-F238E27FC236}">
                <a16:creationId xmlns:a16="http://schemas.microsoft.com/office/drawing/2014/main" id="{62F41576-7B65-4D0B-B506-526CEFE37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3925" y="1361160"/>
            <a:ext cx="932603" cy="932603"/>
          </a:xfrm>
          <a:prstGeom prst="rect">
            <a:avLst/>
          </a:prstGeom>
        </p:spPr>
      </p:pic>
      <p:pic>
        <p:nvPicPr>
          <p:cNvPr id="11" name="Graphic 10" descr="Table">
            <a:extLst>
              <a:ext uri="{FF2B5EF4-FFF2-40B4-BE49-F238E27FC236}">
                <a16:creationId xmlns:a16="http://schemas.microsoft.com/office/drawing/2014/main" id="{83B43B9D-3953-4286-9277-BFEB9F0B74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12895" y="1361160"/>
            <a:ext cx="932603" cy="932603"/>
          </a:xfrm>
          <a:prstGeom prst="rect">
            <a:avLst/>
          </a:prstGeom>
        </p:spPr>
      </p:pic>
      <p:sp>
        <p:nvSpPr>
          <p:cNvPr id="12" name="Rectangle 11">
            <a:extLst>
              <a:ext uri="{FF2B5EF4-FFF2-40B4-BE49-F238E27FC236}">
                <a16:creationId xmlns:a16="http://schemas.microsoft.com/office/drawing/2014/main" id="{D7520C17-DD76-4D8C-BD0B-D8FAC9F54FD0}"/>
              </a:ext>
            </a:extLst>
          </p:cNvPr>
          <p:cNvSpPr/>
          <p:nvPr/>
        </p:nvSpPr>
        <p:spPr bwMode="auto">
          <a:xfrm>
            <a:off x="4500452" y="1164063"/>
            <a:ext cx="6259019" cy="132679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
        <p:nvSpPr>
          <p:cNvPr id="14" name="Rectangle 13">
            <a:extLst>
              <a:ext uri="{FF2B5EF4-FFF2-40B4-BE49-F238E27FC236}">
                <a16:creationId xmlns:a16="http://schemas.microsoft.com/office/drawing/2014/main" id="{0240EC29-0CB9-4FEA-8D3A-5502F3BE34B0}"/>
              </a:ext>
            </a:extLst>
          </p:cNvPr>
          <p:cNvSpPr/>
          <p:nvPr/>
        </p:nvSpPr>
        <p:spPr>
          <a:xfrm>
            <a:off x="4500452" y="912940"/>
            <a:ext cx="855688" cy="254262"/>
          </a:xfrm>
          <a:prstGeom prst="rect">
            <a:avLst/>
          </a:prstGeom>
        </p:spPr>
        <p:txBody>
          <a:bodyPr wrap="square">
            <a:spAutoFit/>
          </a:bodyPr>
          <a:lstStyle/>
          <a:p>
            <a:r>
              <a:rPr lang="en-US" sz="1020" b="1" spc="-51">
                <a:ln w="3175">
                  <a:noFill/>
                </a:ln>
                <a:solidFill>
                  <a:prstClr val="black"/>
                </a:solidFill>
                <a:latin typeface="+mj-lt"/>
                <a:cs typeface="Segoe UI" pitchFamily="34" charset="0"/>
              </a:rPr>
              <a:t>Power BI</a:t>
            </a:r>
          </a:p>
        </p:txBody>
      </p:sp>
      <p:pic>
        <p:nvPicPr>
          <p:cNvPr id="15" name="Graphic 14">
            <a:extLst>
              <a:ext uri="{FF2B5EF4-FFF2-40B4-BE49-F238E27FC236}">
                <a16:creationId xmlns:a16="http://schemas.microsoft.com/office/drawing/2014/main" id="{C52483E5-A35D-4951-ACC8-F038FCEA72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55399" y="3791793"/>
            <a:ext cx="1442228" cy="1442228"/>
          </a:xfrm>
          <a:prstGeom prst="rect">
            <a:avLst/>
          </a:prstGeom>
        </p:spPr>
      </p:pic>
      <p:sp>
        <p:nvSpPr>
          <p:cNvPr id="16" name="TextBox 15">
            <a:extLst>
              <a:ext uri="{FF2B5EF4-FFF2-40B4-BE49-F238E27FC236}">
                <a16:creationId xmlns:a16="http://schemas.microsoft.com/office/drawing/2014/main" id="{5BA45B37-4694-423C-BDDA-53BE38AFD568}"/>
              </a:ext>
            </a:extLst>
          </p:cNvPr>
          <p:cNvSpPr txBox="1"/>
          <p:nvPr/>
        </p:nvSpPr>
        <p:spPr>
          <a:xfrm>
            <a:off x="5512512" y="5365449"/>
            <a:ext cx="1928000" cy="192135"/>
          </a:xfrm>
          <a:prstGeom prst="rect">
            <a:avLst/>
          </a:prstGeom>
          <a:noFill/>
        </p:spPr>
        <p:txBody>
          <a:bodyPr wrap="square" lIns="0" tIns="0" rIns="0" bIns="0" rtlCol="0">
            <a:spAutoFit/>
          </a:bodyPr>
          <a:lstStyle/>
          <a:p>
            <a:pPr algn="ct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 Warehouse</a:t>
            </a:r>
          </a:p>
        </p:txBody>
      </p:sp>
      <p:cxnSp>
        <p:nvCxnSpPr>
          <p:cNvPr id="17" name="Straight Arrow Connector 16">
            <a:extLst>
              <a:ext uri="{FF2B5EF4-FFF2-40B4-BE49-F238E27FC236}">
                <a16:creationId xmlns:a16="http://schemas.microsoft.com/office/drawing/2014/main" id="{D2BE78EE-C20D-4E71-8999-526C15E59933}"/>
              </a:ext>
            </a:extLst>
          </p:cNvPr>
          <p:cNvCxnSpPr>
            <a:cxnSpLocks/>
          </p:cNvCxnSpPr>
          <p:nvPr/>
        </p:nvCxnSpPr>
        <p:spPr>
          <a:xfrm>
            <a:off x="6479771" y="2737719"/>
            <a:ext cx="0" cy="862563"/>
          </a:xfrm>
          <a:prstGeom prst="straightConnector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5C9832-AB91-4E81-AEE1-ADB3BCA25E2A}"/>
              </a:ext>
            </a:extLst>
          </p:cNvPr>
          <p:cNvSpPr txBox="1"/>
          <p:nvPr/>
        </p:nvSpPr>
        <p:spPr>
          <a:xfrm>
            <a:off x="5621508" y="2930616"/>
            <a:ext cx="1285333" cy="192135"/>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 Query</a:t>
            </a:r>
          </a:p>
        </p:txBody>
      </p:sp>
      <p:sp>
        <p:nvSpPr>
          <p:cNvPr id="19" name="Rectangle 18">
            <a:extLst>
              <a:ext uri="{FF2B5EF4-FFF2-40B4-BE49-F238E27FC236}">
                <a16:creationId xmlns:a16="http://schemas.microsoft.com/office/drawing/2014/main" id="{80A649EC-AB37-4D48-96A6-BB87CE55B367}"/>
              </a:ext>
            </a:extLst>
          </p:cNvPr>
          <p:cNvSpPr/>
          <p:nvPr/>
        </p:nvSpPr>
        <p:spPr>
          <a:xfrm>
            <a:off x="7814399" y="6299297"/>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22" name="Oval 21">
            <a:extLst>
              <a:ext uri="{FF2B5EF4-FFF2-40B4-BE49-F238E27FC236}">
                <a16:creationId xmlns:a16="http://schemas.microsoft.com/office/drawing/2014/main" id="{2D7C0644-706F-4DD4-9D96-DB967012DB95}"/>
              </a:ext>
            </a:extLst>
          </p:cNvPr>
          <p:cNvSpPr/>
          <p:nvPr/>
        </p:nvSpPr>
        <p:spPr bwMode="auto">
          <a:xfrm>
            <a:off x="8536633" y="4983630"/>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23" name="Graphic 22">
            <a:extLst>
              <a:ext uri="{FF2B5EF4-FFF2-40B4-BE49-F238E27FC236}">
                <a16:creationId xmlns:a16="http://schemas.microsoft.com/office/drawing/2014/main" id="{53400108-D549-40BF-8C6A-92E943426A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44066" y="5192928"/>
            <a:ext cx="721726" cy="721726"/>
          </a:xfrm>
          <a:prstGeom prst="rect">
            <a:avLst/>
          </a:prstGeom>
        </p:spPr>
      </p:pic>
      <p:sp>
        <p:nvSpPr>
          <p:cNvPr id="18" name="Rectangle 17">
            <a:extLst>
              <a:ext uri="{FF2B5EF4-FFF2-40B4-BE49-F238E27FC236}">
                <a16:creationId xmlns:a16="http://schemas.microsoft.com/office/drawing/2014/main" id="{F6E0AED6-8354-484B-BB41-1C50F3E615A2}"/>
              </a:ext>
            </a:extLst>
          </p:cNvPr>
          <p:cNvSpPr/>
          <p:nvPr/>
        </p:nvSpPr>
        <p:spPr>
          <a:xfrm>
            <a:off x="7813134" y="4246283"/>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Tables</a:t>
            </a:r>
          </a:p>
        </p:txBody>
      </p:sp>
      <p:sp>
        <p:nvSpPr>
          <p:cNvPr id="24" name="Oval 23">
            <a:extLst>
              <a:ext uri="{FF2B5EF4-FFF2-40B4-BE49-F238E27FC236}">
                <a16:creationId xmlns:a16="http://schemas.microsoft.com/office/drawing/2014/main" id="{1F1F1344-AB64-40F4-86EC-9947A8F6B1CD}"/>
              </a:ext>
            </a:extLst>
          </p:cNvPr>
          <p:cNvSpPr/>
          <p:nvPr/>
        </p:nvSpPr>
        <p:spPr bwMode="auto">
          <a:xfrm>
            <a:off x="8536633" y="2930616"/>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25" name="Group 24">
            <a:extLst>
              <a:ext uri="{FF2B5EF4-FFF2-40B4-BE49-F238E27FC236}">
                <a16:creationId xmlns:a16="http://schemas.microsoft.com/office/drawing/2014/main" id="{F5346166-F1B5-4ADB-83ED-F3A23F587794}"/>
              </a:ext>
            </a:extLst>
          </p:cNvPr>
          <p:cNvGrpSpPr/>
          <p:nvPr/>
        </p:nvGrpSpPr>
        <p:grpSpPr>
          <a:xfrm>
            <a:off x="8915656" y="3239647"/>
            <a:ext cx="420105" cy="522259"/>
            <a:chOff x="4481399" y="1912205"/>
            <a:chExt cx="411905" cy="512065"/>
          </a:xfrm>
        </p:grpSpPr>
        <p:pic>
          <p:nvPicPr>
            <p:cNvPr id="26" name="Graphic 25">
              <a:extLst>
                <a:ext uri="{FF2B5EF4-FFF2-40B4-BE49-F238E27FC236}">
                  <a16:creationId xmlns:a16="http://schemas.microsoft.com/office/drawing/2014/main" id="{16D91E00-9905-4AA2-92FE-BF2E774B09D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4EF4F312-E765-44C3-B92C-0E29C597DBA6}"/>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378689" y="2113373"/>
              <a:ext cx="512064" cy="109728"/>
            </a:xfrm>
            <a:prstGeom prst="rect">
              <a:avLst/>
            </a:prstGeom>
          </p:spPr>
        </p:pic>
        <p:pic>
          <p:nvPicPr>
            <p:cNvPr id="28" name="Graphic 27">
              <a:extLst>
                <a:ext uri="{FF2B5EF4-FFF2-40B4-BE49-F238E27FC236}">
                  <a16:creationId xmlns:a16="http://schemas.microsoft.com/office/drawing/2014/main" id="{164085DF-4BF2-454D-9697-638F87C8077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482250" y="2115075"/>
              <a:ext cx="512064" cy="106325"/>
            </a:xfrm>
            <a:prstGeom prst="rect">
              <a:avLst/>
            </a:prstGeom>
          </p:spPr>
        </p:pic>
        <p:pic>
          <p:nvPicPr>
            <p:cNvPr id="29" name="Graphic 28">
              <a:extLst>
                <a:ext uri="{FF2B5EF4-FFF2-40B4-BE49-F238E27FC236}">
                  <a16:creationId xmlns:a16="http://schemas.microsoft.com/office/drawing/2014/main" id="{EA3D00D0-F7E0-4098-879C-B7ACCD56DCED}"/>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584110" y="2115075"/>
              <a:ext cx="512064" cy="106325"/>
            </a:xfrm>
            <a:prstGeom prst="rect">
              <a:avLst/>
            </a:prstGeom>
          </p:spPr>
        </p:pic>
      </p:grpSp>
      <p:cxnSp>
        <p:nvCxnSpPr>
          <p:cNvPr id="30" name="Straight Arrow Connector 29">
            <a:extLst>
              <a:ext uri="{FF2B5EF4-FFF2-40B4-BE49-F238E27FC236}">
                <a16:creationId xmlns:a16="http://schemas.microsoft.com/office/drawing/2014/main" id="{48D7594B-4484-42B9-96DC-D188A668F693}"/>
              </a:ext>
            </a:extLst>
          </p:cNvPr>
          <p:cNvCxnSpPr>
            <a:cxnSpLocks/>
          </p:cNvCxnSpPr>
          <p:nvPr/>
        </p:nvCxnSpPr>
        <p:spPr>
          <a:xfrm flipH="1">
            <a:off x="7206128" y="3791793"/>
            <a:ext cx="1090585" cy="564708"/>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AD447A-5D00-4A89-80C3-566A7DE130C4}"/>
              </a:ext>
            </a:extLst>
          </p:cNvPr>
          <p:cNvCxnSpPr>
            <a:cxnSpLocks/>
          </p:cNvCxnSpPr>
          <p:nvPr/>
        </p:nvCxnSpPr>
        <p:spPr>
          <a:xfrm flipH="1" flipV="1">
            <a:off x="7197626" y="4887256"/>
            <a:ext cx="1099087" cy="476901"/>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FF7C4FF-CF19-4B7D-9534-B63B3E018CA1}"/>
              </a:ext>
            </a:extLst>
          </p:cNvPr>
          <p:cNvSpPr txBox="1"/>
          <p:nvPr/>
        </p:nvSpPr>
        <p:spPr>
          <a:xfrm>
            <a:off x="7412284" y="4433536"/>
            <a:ext cx="784696"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Optimizer</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Decision</a:t>
            </a:r>
          </a:p>
        </p:txBody>
      </p:sp>
      <p:sp>
        <p:nvSpPr>
          <p:cNvPr id="33" name="Title 1">
            <a:extLst>
              <a:ext uri="{FF2B5EF4-FFF2-40B4-BE49-F238E27FC236}">
                <a16:creationId xmlns:a16="http://schemas.microsoft.com/office/drawing/2014/main" id="{E855F64A-03FA-4F60-8B1F-03C13EF780CC}"/>
              </a:ext>
            </a:extLst>
          </p:cNvPr>
          <p:cNvSpPr txBox="1">
            <a:spLocks/>
          </p:cNvSpPr>
          <p:nvPr/>
        </p:nvSpPr>
        <p:spPr>
          <a:xfrm>
            <a:off x="600856" y="2930616"/>
            <a:ext cx="3245373" cy="35540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672"/>
              <a:t>Scaling to Petabytes</a:t>
            </a:r>
            <a:br>
              <a:rPr lang="en-US" sz="3672"/>
            </a:br>
            <a:br>
              <a:rPr lang="en-US" sz="3672"/>
            </a:br>
            <a:r>
              <a:rPr lang="en-US" sz="2448" b="1">
                <a:solidFill>
                  <a:prstClr val="black"/>
                </a:solidFill>
              </a:rPr>
              <a:t>Power BI</a:t>
            </a:r>
            <a:br>
              <a:rPr lang="en-US" sz="2448" b="1">
                <a:solidFill>
                  <a:prstClr val="black"/>
                </a:solidFill>
              </a:rPr>
            </a:br>
            <a:r>
              <a:rPr lang="en-US" sz="1020" b="1">
                <a:solidFill>
                  <a:prstClr val="black"/>
                </a:solidFill>
              </a:rPr>
              <a:t>DirectQuery</a:t>
            </a:r>
            <a:br>
              <a:rPr lang="en-US" sz="1020" b="1">
                <a:solidFill>
                  <a:prstClr val="black"/>
                </a:solidFill>
              </a:rPr>
            </a:br>
            <a:r>
              <a:rPr lang="en-US" sz="1020" b="1">
                <a:solidFill>
                  <a:prstClr val="black"/>
                </a:solidFill>
              </a:rPr>
              <a:t>Composite Models</a:t>
            </a:r>
            <a:br>
              <a:rPr lang="en-US" sz="1020" b="1">
                <a:solidFill>
                  <a:prstClr val="black"/>
                </a:solidFill>
              </a:rPr>
            </a:br>
            <a:r>
              <a:rPr lang="en-US" sz="1020" b="1">
                <a:solidFill>
                  <a:prstClr val="black"/>
                </a:solidFill>
              </a:rPr>
              <a:t>Aggregation Tables</a:t>
            </a:r>
            <a:br>
              <a:rPr lang="en-US" sz="2448" b="1">
                <a:solidFill>
                  <a:prstClr val="black"/>
                </a:solidFill>
              </a:rPr>
            </a:br>
            <a:br>
              <a:rPr lang="en-US" sz="2448">
                <a:solidFill>
                  <a:prstClr val="black"/>
                </a:solidFill>
              </a:rPr>
            </a:br>
            <a:endParaRPr lang="en-US" sz="3672"/>
          </a:p>
        </p:txBody>
      </p:sp>
    </p:spTree>
    <p:extLst>
      <p:ext uri="{BB962C8B-B14F-4D97-AF65-F5344CB8AC3E}">
        <p14:creationId xmlns:p14="http://schemas.microsoft.com/office/powerpoint/2010/main" val="26561658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332591"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504050"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4" name="Rectangle 3">
            <a:extLst>
              <a:ext uri="{FF2B5EF4-FFF2-40B4-BE49-F238E27FC236}">
                <a16:creationId xmlns:a16="http://schemas.microsoft.com/office/drawing/2014/main" id="{0827235E-2766-4069-A5E8-3DFACD6F71B0}"/>
              </a:ext>
            </a:extLst>
          </p:cNvPr>
          <p:cNvSpPr/>
          <p:nvPr/>
        </p:nvSpPr>
        <p:spPr bwMode="auto">
          <a:xfrm>
            <a:off x="4389700"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3856375" y="3853738"/>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Product</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094483"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1799265"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3856374"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4155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1740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480ED49-664B-47B7-87AC-96D7C9250EBB}"/>
              </a:ext>
            </a:extLst>
          </p:cNvPr>
          <p:cNvSpPr/>
          <p:nvPr/>
        </p:nvSpPr>
        <p:spPr bwMode="auto">
          <a:xfrm>
            <a:off x="3323051" y="1932833"/>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Geography</a:t>
            </a:r>
          </a:p>
        </p:txBody>
      </p: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47038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518408"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151659"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042189"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idx="4294967295"/>
          </p:nvPr>
        </p:nvSpPr>
        <p:spPr>
          <a:xfrm>
            <a:off x="882" y="374014"/>
            <a:ext cx="4886453" cy="760978"/>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8199156" y="295733"/>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spc="-104">
                <a:solidFill>
                  <a:srgbClr val="737373">
                    <a:lumMod val="50000"/>
                  </a:srgbClr>
                </a:solidFill>
                <a:latin typeface="Segoe UI Semibold"/>
              </a:rPr>
              <a:t>Import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8219794"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639125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10276902"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9743577"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8981685"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768646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9743576"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83027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90612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E64E42A-7097-4683-A084-56BC0230385E}"/>
              </a:ext>
            </a:extLst>
          </p:cNvPr>
          <p:cNvSpPr/>
          <p:nvPr/>
        </p:nvSpPr>
        <p:spPr bwMode="auto">
          <a:xfrm>
            <a:off x="9210252"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105910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7405610" y="4454394"/>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7038861"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892939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65" name="Title 68">
            <a:extLst>
              <a:ext uri="{FF2B5EF4-FFF2-40B4-BE49-F238E27FC236}">
                <a16:creationId xmlns:a16="http://schemas.microsoft.com/office/drawing/2014/main" id="{C17C5DB6-7528-4FC3-9373-ED8F7A96BBE4}"/>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262153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37" name="Title 68">
            <a:extLst>
              <a:ext uri="{FF2B5EF4-FFF2-40B4-BE49-F238E27FC236}">
                <a16:creationId xmlns:a16="http://schemas.microsoft.com/office/drawing/2014/main" id="{3793A7EE-5E14-4A52-B6F8-A37EE08ADB36}"/>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54" name="Title 68">
            <a:extLst>
              <a:ext uri="{FF2B5EF4-FFF2-40B4-BE49-F238E27FC236}">
                <a16:creationId xmlns:a16="http://schemas.microsoft.com/office/drawing/2014/main" id="{95F2585F-B327-42C5-8CCA-854841487621}"/>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55" name="Title 68">
            <a:extLst>
              <a:ext uri="{FF2B5EF4-FFF2-40B4-BE49-F238E27FC236}">
                <a16:creationId xmlns:a16="http://schemas.microsoft.com/office/drawing/2014/main" id="{855BF44A-55CA-4F05-BE06-9AF61D2597BD}"/>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413623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xmlns:a16="http://schemas.microsoft.com/office/drawing/2014/main" xmlns:p14="http://schemas.microsoft.com/office/powerpoint/2010/main">
      <p:transition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3551618"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3018291"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5075399"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Tree>
    <p:extLst>
      <p:ext uri="{BB962C8B-B14F-4D97-AF65-F5344CB8AC3E}">
        <p14:creationId xmlns:p14="http://schemas.microsoft.com/office/powerpoint/2010/main" val="200066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1562" y="1439470"/>
            <a:ext cx="5684031"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Geography[City],</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b="1">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430D57B1-8ACF-4D1D-9103-3B01F91BD739}"/>
              </a:ext>
            </a:extLst>
          </p:cNvPr>
          <p:cNvSpPr txBox="1"/>
          <p:nvPr/>
        </p:nvSpPr>
        <p:spPr>
          <a:xfrm>
            <a:off x="6980129" y="3797603"/>
            <a:ext cx="3610792"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a:gradFill>
                  <a:gsLst>
                    <a:gs pos="2917">
                      <a:srgbClr val="000000"/>
                    </a:gs>
                    <a:gs pos="30000">
                      <a:srgbClr val="000000"/>
                    </a:gs>
                  </a:gsLst>
                  <a:lin ang="5400000" scaled="0"/>
                </a:gradFill>
                <a:latin typeface="Segoe UI"/>
              </a:rPr>
              <a:t>Hits in-memory cache</a:t>
            </a:r>
          </a:p>
        </p:txBody>
      </p:sp>
    </p:spTree>
    <p:extLst>
      <p:ext uri="{BB962C8B-B14F-4D97-AF65-F5344CB8AC3E}">
        <p14:creationId xmlns:p14="http://schemas.microsoft.com/office/powerpoint/2010/main" val="236215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Curved Right 7">
            <a:extLst>
              <a:ext uri="{FF2B5EF4-FFF2-40B4-BE49-F238E27FC236}">
                <a16:creationId xmlns:a16="http://schemas.microsoft.com/office/drawing/2014/main" id="{B4411790-92DD-4D34-9671-CF2D3E3DD878}"/>
              </a:ext>
            </a:extLst>
          </p:cNvPr>
          <p:cNvSpPr/>
          <p:nvPr/>
        </p:nvSpPr>
        <p:spPr bwMode="auto">
          <a:xfrm>
            <a:off x="6085480" y="3107581"/>
            <a:ext cx="990458" cy="2066283"/>
          </a:xfrm>
          <a:prstGeom prst="curv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Sales </a:t>
            </a:r>
            <a:r>
              <a:rPr lang="en-US" sz="1836" err="1">
                <a:solidFill>
                  <a:srgbClr val="FFFFFF"/>
                </a:solidFill>
                <a:latin typeface="Segoe UI"/>
                <a:cs typeface="Segoe UI" pitchFamily="34" charset="0"/>
              </a:rPr>
              <a:t>Agg</a:t>
            </a:r>
            <a:endParaRPr lang="en-US" sz="1836">
              <a:solidFill>
                <a:srgbClr val="FFFFFF"/>
              </a:solidFill>
              <a:latin typeface="Segoe UI"/>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33" name="TextBox 32">
            <a:extLst>
              <a:ext uri="{FF2B5EF4-FFF2-40B4-BE49-F238E27FC236}">
                <a16:creationId xmlns:a16="http://schemas.microsoft.com/office/drawing/2014/main" id="{23FE8E85-75ED-483D-B903-36BF5F772A6F}"/>
              </a:ext>
            </a:extLst>
          </p:cNvPr>
          <p:cNvSpPr txBox="1"/>
          <p:nvPr/>
        </p:nvSpPr>
        <p:spPr>
          <a:xfrm>
            <a:off x="7075940" y="3895308"/>
            <a:ext cx="6129063" cy="2967136"/>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SELECT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CC66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([Amount])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[Sales]</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[Date]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[Customer]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GROUP BY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8579" y="1431610"/>
            <a:ext cx="5908417"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Customer[Name],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75BFE2D8-4756-4812-A2CE-B18E3ADFE0CB}"/>
              </a:ext>
            </a:extLst>
          </p:cNvPr>
          <p:cNvSpPr txBox="1"/>
          <p:nvPr/>
        </p:nvSpPr>
        <p:spPr>
          <a:xfrm>
            <a:off x="7020012" y="3454789"/>
            <a:ext cx="2161016"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err="1">
                <a:gradFill>
                  <a:gsLst>
                    <a:gs pos="2917">
                      <a:srgbClr val="000000"/>
                    </a:gs>
                    <a:gs pos="30000">
                      <a:srgbClr val="000000"/>
                    </a:gs>
                  </a:gsLst>
                  <a:lin ang="5400000" scaled="0"/>
                </a:gradFill>
                <a:latin typeface="Segoe UI"/>
              </a:rPr>
              <a:t>DirectQuery</a:t>
            </a:r>
            <a:endParaRPr lang="en-US" sz="2400" b="1">
              <a:gradFill>
                <a:gsLst>
                  <a:gs pos="2917">
                    <a:srgbClr val="000000"/>
                  </a:gs>
                  <a:gs pos="30000">
                    <a:srgbClr val="000000"/>
                  </a:gs>
                </a:gsLst>
                <a:lin ang="5400000" scaled="0"/>
              </a:gradFill>
              <a:latin typeface="Segoe UI"/>
            </a:endParaRPr>
          </a:p>
        </p:txBody>
      </p:sp>
      <p:pic>
        <p:nvPicPr>
          <p:cNvPr id="35" name="Picture 34">
            <a:extLst>
              <a:ext uri="{FF2B5EF4-FFF2-40B4-BE49-F238E27FC236}">
                <a16:creationId xmlns:a16="http://schemas.microsoft.com/office/drawing/2014/main" id="{7F16A3FA-0C4B-1947-9BE1-35D8A05184F7}"/>
              </a:ext>
            </a:extLst>
          </p:cNvPr>
          <p:cNvPicPr>
            <a:picLocks noChangeAspect="1"/>
          </p:cNvPicPr>
          <p:nvPr/>
        </p:nvPicPr>
        <p:blipFill>
          <a:blip r:embed="rId3"/>
          <a:stretch>
            <a:fillRect/>
          </a:stretch>
        </p:blipFill>
        <p:spPr>
          <a:xfrm>
            <a:off x="34874" y="6472863"/>
            <a:ext cx="1547861" cy="511481"/>
          </a:xfrm>
          <a:prstGeom prst="rect">
            <a:avLst/>
          </a:prstGeom>
        </p:spPr>
      </p:pic>
    </p:spTree>
    <p:extLst>
      <p:ext uri="{BB962C8B-B14F-4D97-AF65-F5344CB8AC3E}">
        <p14:creationId xmlns:p14="http://schemas.microsoft.com/office/powerpoint/2010/main" val="335658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593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Result set Cache</a:t>
            </a:r>
            <a:br>
              <a:rPr lang="en-US" sz="1020" b="1" spc="-51">
                <a:solidFill>
                  <a:srgbClr val="3C3C41"/>
                </a:solidFill>
                <a:latin typeface="Segoe UI Semibold"/>
              </a:rPr>
            </a:br>
            <a:r>
              <a:rPr lang="en-US" sz="1020" b="1" spc="-51">
                <a:solidFill>
                  <a:srgbClr val="3C3C41"/>
                </a:solidFill>
                <a:latin typeface="Segoe UI Semibold"/>
              </a:rPr>
              <a:t>Automatic query matching</a:t>
            </a:r>
            <a:br>
              <a:rPr lang="en-US" sz="1020" b="1" spc="-51">
                <a:solidFill>
                  <a:srgbClr val="3C3C41"/>
                </a:solidFill>
                <a:latin typeface="Segoe UI Semibold"/>
              </a:rPr>
            </a:br>
            <a:r>
              <a:rPr lang="en-US" sz="1020" b="1" spc="-51">
                <a:solidFill>
                  <a:srgbClr val="3C3C41"/>
                </a:solidFill>
                <a:latin typeface="Segoe UI Semibold"/>
              </a:rPr>
              <a:t>Implicit creating from query activity</a:t>
            </a:r>
            <a:br>
              <a:rPr lang="en-US" sz="1020" b="1" spc="-51">
                <a:solidFill>
                  <a:srgbClr val="3C3C41"/>
                </a:solidFill>
                <a:latin typeface="Segoe UI Semibold"/>
              </a:rPr>
            </a:br>
            <a:r>
              <a:rPr lang="en-US" sz="1020" b="1" spc="-51">
                <a:solidFill>
                  <a:srgbClr val="3C3C41"/>
                </a:solidFill>
                <a:latin typeface="Segoe UI Semibold"/>
              </a:rPr>
              <a:t>Resilient to cluster elasticity</a:t>
            </a:r>
          </a:p>
        </p:txBody>
      </p:sp>
      <p:cxnSp>
        <p:nvCxnSpPr>
          <p:cNvPr id="76" name="Straight Arrow Connector 75">
            <a:extLst>
              <a:ext uri="{FF2B5EF4-FFF2-40B4-BE49-F238E27FC236}">
                <a16:creationId xmlns:a16="http://schemas.microsoft.com/office/drawing/2014/main" id="{D07B0E56-5A88-CD40-9DC2-FB9B0EAA0254}"/>
              </a:ext>
            </a:extLst>
          </p:cNvPr>
          <p:cNvCxnSpPr>
            <a:cxnSpLocks/>
          </p:cNvCxnSpPr>
          <p:nvPr/>
        </p:nvCxnSpPr>
        <p:spPr>
          <a:xfrm>
            <a:off x="7025349" y="3953849"/>
            <a:ext cx="824013"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7" name="Straight Arrow Connector 76">
            <a:extLst>
              <a:ext uri="{FF2B5EF4-FFF2-40B4-BE49-F238E27FC236}">
                <a16:creationId xmlns:a16="http://schemas.microsoft.com/office/drawing/2014/main" id="{E84F8743-D4FB-B648-944F-2D0B0AB4ACEF}"/>
              </a:ext>
            </a:extLst>
          </p:cNvPr>
          <p:cNvCxnSpPr>
            <a:cxnSpLocks/>
          </p:cNvCxnSpPr>
          <p:nvPr/>
        </p:nvCxnSpPr>
        <p:spPr>
          <a:xfrm>
            <a:off x="8960820" y="3928285"/>
            <a:ext cx="1048451"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8" name="Straight Arrow Connector 77">
            <a:extLst>
              <a:ext uri="{FF2B5EF4-FFF2-40B4-BE49-F238E27FC236}">
                <a16:creationId xmlns:a16="http://schemas.microsoft.com/office/drawing/2014/main" id="{CBFDF094-7FE5-1A4D-90CB-69192BE7C43C}"/>
              </a:ext>
            </a:extLst>
          </p:cNvPr>
          <p:cNvCxnSpPr>
            <a:cxnSpLocks/>
          </p:cNvCxnSpPr>
          <p:nvPr/>
        </p:nvCxnSpPr>
        <p:spPr>
          <a:xfrm flipH="1">
            <a:off x="8960821" y="4094758"/>
            <a:ext cx="1048450" cy="0"/>
          </a:xfrm>
          <a:prstGeom prst="straightConnector1">
            <a:avLst/>
          </a:prstGeom>
          <a:noFill/>
          <a:ln w="9525" cap="flat" cmpd="sng" algn="ctr">
            <a:solidFill>
              <a:srgbClr val="000000"/>
            </a:solidFill>
            <a:prstDash val="solid"/>
            <a:headEnd type="none" w="lg" len="med"/>
            <a:tailEnd type="triangle" w="lg" len="med"/>
          </a:ln>
          <a:effectLst/>
        </p:spPr>
      </p:cxnSp>
      <p:sp>
        <p:nvSpPr>
          <p:cNvPr id="79" name="Rectangle 78">
            <a:extLst>
              <a:ext uri="{FF2B5EF4-FFF2-40B4-BE49-F238E27FC236}">
                <a16:creationId xmlns:a16="http://schemas.microsoft.com/office/drawing/2014/main" id="{E0F9872D-97F2-3B48-B656-4109638FE834}"/>
              </a:ext>
            </a:extLst>
          </p:cNvPr>
          <p:cNvSpPr/>
          <p:nvPr/>
        </p:nvSpPr>
        <p:spPr>
          <a:xfrm>
            <a:off x="9021479" y="3559683"/>
            <a:ext cx="623098" cy="320182"/>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2</a:t>
            </a:r>
          </a:p>
          <a:p>
            <a:pPr defTabSz="932563">
              <a:defRPr/>
            </a:pPr>
            <a:r>
              <a:rPr lang="en-US" sz="1020" b="1" spc="-51">
                <a:ln w="3175">
                  <a:noFill/>
                </a:ln>
                <a:solidFill>
                  <a:prstClr val="black"/>
                </a:solidFill>
                <a:latin typeface="Segoe UI Semibold"/>
                <a:cs typeface="Segoe UI" pitchFamily="34" charset="0"/>
              </a:rPr>
              <a:t>Cache Hit</a:t>
            </a:r>
            <a:endParaRPr lang="en-US">
              <a:solidFill>
                <a:srgbClr val="000000"/>
              </a:solidFill>
              <a:latin typeface="Segoe UI"/>
            </a:endParaRPr>
          </a:p>
        </p:txBody>
      </p:sp>
      <p:sp>
        <p:nvSpPr>
          <p:cNvPr id="80" name="Rectangle 79">
            <a:extLst>
              <a:ext uri="{FF2B5EF4-FFF2-40B4-BE49-F238E27FC236}">
                <a16:creationId xmlns:a16="http://schemas.microsoft.com/office/drawing/2014/main" id="{80AA8763-D05E-AF48-90E9-68C63478D1FB}"/>
              </a:ext>
            </a:extLst>
          </p:cNvPr>
          <p:cNvSpPr/>
          <p:nvPr/>
        </p:nvSpPr>
        <p:spPr>
          <a:xfrm>
            <a:off x="9373288" y="4141505"/>
            <a:ext cx="647623"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~.2 seconds</a:t>
            </a:r>
            <a:endParaRPr lang="en-US">
              <a:solidFill>
                <a:srgbClr val="000000"/>
              </a:solidFill>
              <a:latin typeface="Segoe UI"/>
            </a:endParaRPr>
          </a:p>
        </p:txBody>
      </p:sp>
      <p:cxnSp>
        <p:nvCxnSpPr>
          <p:cNvPr id="81" name="Straight Arrow Connector 80">
            <a:extLst>
              <a:ext uri="{FF2B5EF4-FFF2-40B4-BE49-F238E27FC236}">
                <a16:creationId xmlns:a16="http://schemas.microsoft.com/office/drawing/2014/main" id="{C81CB0DC-EC64-614A-9557-FB84582B52A8}"/>
              </a:ext>
            </a:extLst>
          </p:cNvPr>
          <p:cNvCxnSpPr>
            <a:cxnSpLocks/>
          </p:cNvCxnSpPr>
          <p:nvPr/>
        </p:nvCxnSpPr>
        <p:spPr>
          <a:xfrm>
            <a:off x="8343212" y="4487223"/>
            <a:ext cx="0" cy="509675"/>
          </a:xfrm>
          <a:prstGeom prst="straightConnector1">
            <a:avLst/>
          </a:prstGeom>
          <a:noFill/>
          <a:ln w="9525" cap="flat" cmpd="sng" algn="ctr">
            <a:solidFill>
              <a:srgbClr val="000000"/>
            </a:solidFill>
            <a:prstDash val="solid"/>
            <a:headEnd type="none" w="lg" len="med"/>
            <a:tailEnd type="triangle" w="lg" len="med"/>
          </a:ln>
          <a:effectLst/>
        </p:spPr>
      </p:cxnSp>
      <p:sp>
        <p:nvSpPr>
          <p:cNvPr id="82" name="Rectangle 81">
            <a:extLst>
              <a:ext uri="{FF2B5EF4-FFF2-40B4-BE49-F238E27FC236}">
                <a16:creationId xmlns:a16="http://schemas.microsoft.com/office/drawing/2014/main" id="{DBD8EFD3-E214-2B42-9647-2F30B9D9A233}"/>
              </a:ext>
            </a:extLst>
          </p:cNvPr>
          <p:cNvSpPr/>
          <p:nvPr/>
        </p:nvSpPr>
        <p:spPr>
          <a:xfrm>
            <a:off x="7512615" y="4487222"/>
            <a:ext cx="755203" cy="320182"/>
          </a:xfrm>
          <a:prstGeom prst="rect">
            <a:avLst/>
          </a:prstGeom>
        </p:spPr>
        <p:txBody>
          <a:bodyPr wrap="squar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1</a:t>
            </a:r>
          </a:p>
          <a:p>
            <a:pPr defTabSz="932563">
              <a:defRPr/>
            </a:pPr>
            <a:r>
              <a:rPr lang="en-US" sz="1020" b="1" spc="-51">
                <a:ln w="3175">
                  <a:noFill/>
                </a:ln>
                <a:solidFill>
                  <a:prstClr val="black"/>
                </a:solidFill>
                <a:latin typeface="Segoe UI Semibold"/>
                <a:cs typeface="Segoe UI" pitchFamily="34" charset="0"/>
              </a:rPr>
              <a:t>Cache Miss</a:t>
            </a:r>
            <a:endParaRPr lang="en-US">
              <a:solidFill>
                <a:srgbClr val="000000"/>
              </a:solidFill>
              <a:latin typeface="Segoe UI"/>
            </a:endParaRPr>
          </a:p>
        </p:txBody>
      </p:sp>
      <p:cxnSp>
        <p:nvCxnSpPr>
          <p:cNvPr id="83" name="Straight Arrow Connector 82">
            <a:extLst>
              <a:ext uri="{FF2B5EF4-FFF2-40B4-BE49-F238E27FC236}">
                <a16:creationId xmlns:a16="http://schemas.microsoft.com/office/drawing/2014/main" id="{DAC766F7-CCE4-474B-91D3-3F10D83B761D}"/>
              </a:ext>
            </a:extLst>
          </p:cNvPr>
          <p:cNvCxnSpPr>
            <a:cxnSpLocks/>
          </p:cNvCxnSpPr>
          <p:nvPr/>
        </p:nvCxnSpPr>
        <p:spPr>
          <a:xfrm flipV="1">
            <a:off x="8494003" y="4479674"/>
            <a:ext cx="0" cy="526611"/>
          </a:xfrm>
          <a:prstGeom prst="straightConnector1">
            <a:avLst/>
          </a:prstGeom>
          <a:noFill/>
          <a:ln w="9525" cap="flat" cmpd="sng" algn="ctr">
            <a:solidFill>
              <a:srgbClr val="000000"/>
            </a:solidFill>
            <a:prstDash val="solid"/>
            <a:headEnd type="none" w="lg" len="med"/>
            <a:tailEnd type="triangle" w="lg" len="med"/>
          </a:ln>
          <a:effectLst/>
        </p:spPr>
      </p:cxnSp>
      <p:sp>
        <p:nvSpPr>
          <p:cNvPr id="84" name="Rectangle 83">
            <a:extLst>
              <a:ext uri="{FF2B5EF4-FFF2-40B4-BE49-F238E27FC236}">
                <a16:creationId xmlns:a16="http://schemas.microsoft.com/office/drawing/2014/main" id="{08B84064-6F94-B345-83D6-9731A1F7FA28}"/>
              </a:ext>
            </a:extLst>
          </p:cNvPr>
          <p:cNvSpPr/>
          <p:nvPr/>
        </p:nvSpPr>
        <p:spPr>
          <a:xfrm>
            <a:off x="8569400" y="4825577"/>
            <a:ext cx="975456"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Regular Execution</a:t>
            </a:r>
            <a:endParaRPr lang="en-US">
              <a:solidFill>
                <a:srgbClr val="000000"/>
              </a:solidFill>
              <a:latin typeface="Segoe UI"/>
            </a:endParaRPr>
          </a:p>
        </p:txBody>
      </p:sp>
      <p:pic>
        <p:nvPicPr>
          <p:cNvPr id="85" name="Graphic 84">
            <a:extLst>
              <a:ext uri="{FF2B5EF4-FFF2-40B4-BE49-F238E27FC236}">
                <a16:creationId xmlns:a16="http://schemas.microsoft.com/office/drawing/2014/main" id="{5871A38F-4B5A-7542-8353-38F7E5F699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879" y="3652072"/>
            <a:ext cx="631090" cy="631090"/>
          </a:xfrm>
          <a:prstGeom prst="rect">
            <a:avLst/>
          </a:prstGeom>
        </p:spPr>
      </p:pic>
      <p:sp>
        <p:nvSpPr>
          <p:cNvPr id="86" name="Rectangle 85">
            <a:extLst>
              <a:ext uri="{FF2B5EF4-FFF2-40B4-BE49-F238E27FC236}">
                <a16:creationId xmlns:a16="http://schemas.microsoft.com/office/drawing/2014/main" id="{0B935747-6567-7543-9520-1424862A512D}"/>
              </a:ext>
            </a:extLst>
          </p:cNvPr>
          <p:cNvSpPr/>
          <p:nvPr/>
        </p:nvSpPr>
        <p:spPr bwMode="auto">
          <a:xfrm>
            <a:off x="6790860" y="856538"/>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SELECT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SUM(Amount) AS TotalSales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FROM</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Fact 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INNER JOIN DimProduct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GROUP BY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endParaRPr lang="en-US" kern="0">
              <a:solidFill>
                <a:srgbClr val="FFFFFF"/>
              </a:solidFill>
              <a:latin typeface="Segoe UI"/>
            </a:endParaRPr>
          </a:p>
        </p:txBody>
      </p:sp>
      <p:pic>
        <p:nvPicPr>
          <p:cNvPr id="87" name="Graphic 86">
            <a:extLst>
              <a:ext uri="{FF2B5EF4-FFF2-40B4-BE49-F238E27FC236}">
                <a16:creationId xmlns:a16="http://schemas.microsoft.com/office/drawing/2014/main" id="{B3A2AE79-0174-3C49-A096-27C3C0AE43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9736" y="5129368"/>
            <a:ext cx="666517" cy="666517"/>
          </a:xfrm>
          <a:prstGeom prst="rect">
            <a:avLst/>
          </a:prstGeom>
        </p:spPr>
      </p:pic>
      <p:pic>
        <p:nvPicPr>
          <p:cNvPr id="88" name="Graphic 87">
            <a:extLst>
              <a:ext uri="{FF2B5EF4-FFF2-40B4-BE49-F238E27FC236}">
                <a16:creationId xmlns:a16="http://schemas.microsoft.com/office/drawing/2014/main" id="{41C68B17-581E-8A46-B0F5-CE98F1CB7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3108" y="3525953"/>
            <a:ext cx="855793" cy="855793"/>
          </a:xfrm>
          <a:prstGeom prst="rect">
            <a:avLst/>
          </a:prstGeom>
        </p:spPr>
      </p:pic>
      <p:sp>
        <p:nvSpPr>
          <p:cNvPr id="89" name="TextBox 88">
            <a:extLst>
              <a:ext uri="{FF2B5EF4-FFF2-40B4-BE49-F238E27FC236}">
                <a16:creationId xmlns:a16="http://schemas.microsoft.com/office/drawing/2014/main" id="{A7FF41C8-6CC7-4342-9A14-FA1428A8E005}"/>
              </a:ext>
            </a:extLst>
          </p:cNvPr>
          <p:cNvSpPr txBox="1"/>
          <p:nvPr/>
        </p:nvSpPr>
        <p:spPr>
          <a:xfrm>
            <a:off x="8852644" y="5393777"/>
            <a:ext cx="1010320"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Warehouse</a:t>
            </a:r>
          </a:p>
        </p:txBody>
      </p:sp>
      <p:pic>
        <p:nvPicPr>
          <p:cNvPr id="90" name="Graphic 89">
            <a:extLst>
              <a:ext uri="{FF2B5EF4-FFF2-40B4-BE49-F238E27FC236}">
                <a16:creationId xmlns:a16="http://schemas.microsoft.com/office/drawing/2014/main" id="{262CDF04-8256-234D-8BCC-009A5ECA2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95629" y="3772465"/>
            <a:ext cx="390303" cy="390303"/>
          </a:xfrm>
          <a:prstGeom prst="rect">
            <a:avLst/>
          </a:prstGeom>
        </p:spPr>
      </p:pic>
      <p:sp>
        <p:nvSpPr>
          <p:cNvPr id="91" name="TextBox 90">
            <a:extLst>
              <a:ext uri="{FF2B5EF4-FFF2-40B4-BE49-F238E27FC236}">
                <a16:creationId xmlns:a16="http://schemas.microsoft.com/office/drawing/2014/main" id="{F3435BA2-C42C-884A-9B65-7440B66F725D}"/>
              </a:ext>
            </a:extLst>
          </p:cNvPr>
          <p:cNvSpPr txBox="1"/>
          <p:nvPr/>
        </p:nvSpPr>
        <p:spPr>
          <a:xfrm>
            <a:off x="10572290" y="3779273"/>
            <a:ext cx="792640"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Resultset</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Cache</a:t>
            </a:r>
          </a:p>
        </p:txBody>
      </p:sp>
      <p:pic>
        <p:nvPicPr>
          <p:cNvPr id="92" name="Picture 91">
            <a:extLst>
              <a:ext uri="{FF2B5EF4-FFF2-40B4-BE49-F238E27FC236}">
                <a16:creationId xmlns:a16="http://schemas.microsoft.com/office/drawing/2014/main" id="{2F9667E4-F3A0-B240-A22C-B9B7761BE3C6}"/>
              </a:ext>
            </a:extLst>
          </p:cNvPr>
          <p:cNvPicPr>
            <a:picLocks noChangeAspect="1"/>
          </p:cNvPicPr>
          <p:nvPr/>
        </p:nvPicPr>
        <p:blipFill>
          <a:blip r:embed="rId9"/>
          <a:stretch>
            <a:fillRect/>
          </a:stretch>
        </p:blipFill>
        <p:spPr>
          <a:xfrm>
            <a:off x="10073061" y="4200556"/>
            <a:ext cx="412871" cy="412871"/>
          </a:xfrm>
          <a:prstGeom prst="rect">
            <a:avLst/>
          </a:prstGeom>
        </p:spPr>
      </p:pic>
    </p:spTree>
    <p:extLst>
      <p:ext uri="{BB962C8B-B14F-4D97-AF65-F5344CB8AC3E}">
        <p14:creationId xmlns:p14="http://schemas.microsoft.com/office/powerpoint/2010/main" val="43243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Materialized Views</a:t>
            </a:r>
          </a:p>
          <a:p>
            <a:pPr defTabSz="932597">
              <a:spcBef>
                <a:spcPts val="0"/>
              </a:spcBef>
              <a:spcAft>
                <a:spcPts val="612"/>
              </a:spcAft>
              <a:defRPr/>
            </a:pPr>
            <a:r>
              <a:rPr lang="en-US" sz="1020" b="1" spc="-51">
                <a:solidFill>
                  <a:srgbClr val="3C3C41"/>
                </a:solidFill>
                <a:latin typeface="Segoe UI Semibold"/>
              </a:rPr>
              <a:t>Transactional consistently to data modification</a:t>
            </a:r>
            <a:br>
              <a:rPr lang="en-US" sz="1020" b="1" spc="-51">
                <a:solidFill>
                  <a:srgbClr val="3C3C41"/>
                </a:solidFill>
                <a:latin typeface="Segoe UI Semibold"/>
              </a:rPr>
            </a:br>
            <a:r>
              <a:rPr lang="en-US" sz="1020" b="1" spc="-51">
                <a:solidFill>
                  <a:srgbClr val="3C3C41"/>
                </a:solidFill>
                <a:latin typeface="Segoe UI Semibold"/>
              </a:rPr>
              <a:t>Automatic Query Optimizer matching</a:t>
            </a:r>
          </a:p>
        </p:txBody>
      </p:sp>
      <p:sp>
        <p:nvSpPr>
          <p:cNvPr id="39" name="Rectangle 38">
            <a:extLst>
              <a:ext uri="{FF2B5EF4-FFF2-40B4-BE49-F238E27FC236}">
                <a16:creationId xmlns:a16="http://schemas.microsoft.com/office/drawing/2014/main" id="{72253FFB-8088-824A-95C3-81C937D30DB5}"/>
              </a:ext>
            </a:extLst>
          </p:cNvPr>
          <p:cNvSpPr/>
          <p:nvPr/>
        </p:nvSpPr>
        <p:spPr bwMode="auto">
          <a:xfrm>
            <a:off x="3846229" y="1572527"/>
            <a:ext cx="7875055" cy="438369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836">
                <a:solidFill>
                  <a:srgbClr val="0000FF"/>
                </a:solidFill>
                <a:latin typeface="Consolas" panose="020B0609020204030204" pitchFamily="49" charset="0"/>
              </a:rPr>
              <a:t>CREATE</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MATERIALZIED</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VIEW</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vw_ProductSales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WITH </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DISTRIBUTION</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HASH</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AS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SELECT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p>
          <a:p>
            <a:pPr defTabSz="932563">
              <a:defRPr/>
            </a:pPr>
            <a:r>
              <a:rPr lang="en-US" sz="1836">
                <a:solidFill>
                  <a:srgbClr val="000000"/>
                </a:solidFill>
                <a:latin typeface="Consolas" panose="020B0609020204030204" pitchFamily="49" charset="0"/>
              </a:rPr>
              <a:t>  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Amount</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TotalSales</a:t>
            </a:r>
          </a:p>
          <a:p>
            <a:pPr defTabSz="932563">
              <a:defRPr/>
            </a:pPr>
            <a:r>
              <a:rPr lang="en-US" sz="1836">
                <a:solidFill>
                  <a:srgbClr val="0000FF"/>
                </a:solidFill>
                <a:latin typeface="Consolas" panose="020B0609020204030204" pitchFamily="49" charset="0"/>
              </a:rPr>
              <a:t>FROM</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FactSales fs</a:t>
            </a:r>
          </a:p>
          <a:p>
            <a:pPr defTabSz="932563">
              <a:defRPr/>
            </a:pPr>
            <a:r>
              <a:rPr lang="en-US" sz="1836">
                <a:solidFill>
                  <a:srgbClr val="808080"/>
                </a:solidFill>
                <a:latin typeface="Consolas" panose="020B0609020204030204" pitchFamily="49" charset="0"/>
              </a:rPr>
              <a:t>INNER</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JOIN</a:t>
            </a:r>
            <a:r>
              <a:rPr lang="en-US" sz="1836">
                <a:solidFill>
                  <a:srgbClr val="000000"/>
                </a:solidFill>
                <a:latin typeface="Consolas" panose="020B0609020204030204" pitchFamily="49" charset="0"/>
              </a:rPr>
              <a:t> DimProduct </a:t>
            </a:r>
            <a:r>
              <a:rPr lang="en-US" sz="1836" err="1">
                <a:solidFill>
                  <a:srgbClr val="000000"/>
                </a:solidFill>
                <a:latin typeface="Consolas" panose="020B0609020204030204" pitchFamily="49" charset="0"/>
              </a:rPr>
              <a:t>dp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ON</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fs</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dp</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ProductKey</a:t>
            </a:r>
            <a:endParaRPr lang="en-US" sz="1632" b="1">
              <a:gradFill>
                <a:gsLst>
                  <a:gs pos="2917">
                    <a:srgbClr val="000000"/>
                  </a:gs>
                  <a:gs pos="30000">
                    <a:srgbClr val="000000"/>
                  </a:gs>
                </a:gsLst>
                <a:lin ang="5400000" scaled="0"/>
              </a:gradFill>
              <a:latin typeface="Consolas" panose="020B0609020204030204" pitchFamily="49" charset="0"/>
            </a:endParaRPr>
          </a:p>
        </p:txBody>
      </p:sp>
      <p:sp>
        <p:nvSpPr>
          <p:cNvPr id="40" name="Rectangle 39">
            <a:extLst>
              <a:ext uri="{FF2B5EF4-FFF2-40B4-BE49-F238E27FC236}">
                <a16:creationId xmlns:a16="http://schemas.microsoft.com/office/drawing/2014/main" id="{A20801E1-AE0A-0E4D-ABE2-09B69FA687C3}"/>
              </a:ext>
            </a:extLst>
          </p:cNvPr>
          <p:cNvSpPr/>
          <p:nvPr/>
        </p:nvSpPr>
        <p:spPr bwMode="auto">
          <a:xfrm>
            <a:off x="3992711" y="1667987"/>
            <a:ext cx="5296899" cy="682173"/>
          </a:xfrm>
          <a:prstGeom prst="rect">
            <a:avLst/>
          </a:prstGeom>
          <a:noFill/>
          <a:ln w="444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4148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1000"/>
                                  </p:stCondLst>
                                  <p:childTnLst>
                                    <p:animEffect transition="out" filter="fade">
                                      <p:cBhvr>
                                        <p:cTn id="9" dur="500" tmFilter="0, 0; .2, .5; .8, .5; 1, 0"/>
                                        <p:tgtEl>
                                          <p:spTgt spid="40"/>
                                        </p:tgtEl>
                                      </p:cBhvr>
                                    </p:animEffect>
                                    <p:animScale>
                                      <p:cBhvr>
                                        <p:cTn id="10" dur="250" autoRev="1" fill="hold"/>
                                        <p:tgtEl>
                                          <p:spTgt spid="40"/>
                                        </p:tgtEl>
                                      </p:cBhvr>
                                      <p:by x="105000" y="105000"/>
                                    </p:animScale>
                                  </p:childTnLst>
                                </p:cTn>
                              </p:par>
                            </p:childTnLst>
                          </p:cTn>
                        </p:par>
                        <p:par>
                          <p:cTn id="11" fill="hold">
                            <p:stCondLst>
                              <p:cond delay="1500"/>
                            </p:stCondLst>
                            <p:childTnLst>
                              <p:par>
                                <p:cTn id="12" presetID="26" presetClass="emph" presetSubtype="0" fill="hold" grpId="2" nodeType="afterEffect">
                                  <p:stCondLst>
                                    <p:cond delay="1000"/>
                                  </p:stCondLst>
                                  <p:childTnLst>
                                    <p:animEffect transition="out" filter="fade">
                                      <p:cBhvr>
                                        <p:cTn id="13" dur="500" tmFilter="0, 0; .2, .5; .8, .5; 1, 0"/>
                                        <p:tgtEl>
                                          <p:spTgt spid="40"/>
                                        </p:tgtEl>
                                      </p:cBhvr>
                                    </p:animEffect>
                                    <p:animScale>
                                      <p:cBhvr>
                                        <p:cTn id="14"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Materialized Views</a:t>
            </a:r>
          </a:p>
          <a:p>
            <a:pPr defTabSz="932597">
              <a:spcBef>
                <a:spcPts val="0"/>
              </a:spcBef>
              <a:spcAft>
                <a:spcPts val="612"/>
              </a:spcAft>
              <a:defRPr/>
            </a:pPr>
            <a:r>
              <a:rPr lang="en-US" sz="1020" b="1" spc="-51">
                <a:solidFill>
                  <a:srgbClr val="3C3C41"/>
                </a:solidFill>
                <a:latin typeface="Segoe UI Semibold"/>
              </a:rPr>
              <a:t>Transactional consistently to data modification</a:t>
            </a:r>
            <a:br>
              <a:rPr lang="en-US" sz="1020" b="1" spc="-51">
                <a:solidFill>
                  <a:srgbClr val="3C3C41"/>
                </a:solidFill>
                <a:latin typeface="Segoe UI Semibold"/>
              </a:rPr>
            </a:br>
            <a:r>
              <a:rPr lang="en-US" sz="1020" b="1" spc="-51">
                <a:solidFill>
                  <a:srgbClr val="3C3C41"/>
                </a:solidFill>
                <a:latin typeface="Segoe UI Semibold"/>
              </a:rPr>
              <a:t>Automatic Query Optimizer matching</a:t>
            </a:r>
          </a:p>
        </p:txBody>
      </p:sp>
      <p:graphicFrame>
        <p:nvGraphicFramePr>
          <p:cNvPr id="34" name="Table 3">
            <a:extLst>
              <a:ext uri="{FF2B5EF4-FFF2-40B4-BE49-F238E27FC236}">
                <a16:creationId xmlns:a16="http://schemas.microsoft.com/office/drawing/2014/main" id="{81F28913-51FA-634B-A59B-047AB24933DB}"/>
              </a:ext>
            </a:extLst>
          </p:cNvPr>
          <p:cNvGraphicFramePr>
            <a:graphicFrameLocks noGrp="1"/>
          </p:cNvGraphicFramePr>
          <p:nvPr/>
        </p:nvGraphicFramePr>
        <p:xfrm>
          <a:off x="8277737" y="1957221"/>
          <a:ext cx="3604122" cy="932604"/>
        </p:xfrm>
        <a:graphic>
          <a:graphicData uri="http://schemas.openxmlformats.org/drawingml/2006/table">
            <a:tbl>
              <a:tblPr firstRow="1"/>
              <a:tblGrid>
                <a:gridCol w="1201374">
                  <a:extLst>
                    <a:ext uri="{9D8B030D-6E8A-4147-A177-3AD203B41FA5}">
                      <a16:colId xmlns:a16="http://schemas.microsoft.com/office/drawing/2014/main" val="1028886851"/>
                    </a:ext>
                  </a:extLst>
                </a:gridCol>
                <a:gridCol w="1201374">
                  <a:extLst>
                    <a:ext uri="{9D8B030D-6E8A-4147-A177-3AD203B41FA5}">
                      <a16:colId xmlns:a16="http://schemas.microsoft.com/office/drawing/2014/main" val="3851979877"/>
                    </a:ext>
                  </a:extLst>
                </a:gridCol>
                <a:gridCol w="1201374">
                  <a:extLst>
                    <a:ext uri="{9D8B030D-6E8A-4147-A177-3AD203B41FA5}">
                      <a16:colId xmlns:a16="http://schemas.microsoft.com/office/drawing/2014/main" val="3703173614"/>
                    </a:ext>
                  </a:extLst>
                </a:gridCol>
              </a:tblGrid>
              <a:tr h="233151">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ProductName</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ProductKey</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TotalSales</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406086556"/>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A</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5453</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784,943.00</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12068017"/>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B</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763</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48,723.00</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61214988"/>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9496582"/>
                  </a:ext>
                </a:extLst>
              </a:tr>
            </a:tbl>
          </a:graphicData>
        </a:graphic>
      </p:graphicFrame>
      <p:sp>
        <p:nvSpPr>
          <p:cNvPr id="35" name="Rectangle 34">
            <a:extLst>
              <a:ext uri="{FF2B5EF4-FFF2-40B4-BE49-F238E27FC236}">
                <a16:creationId xmlns:a16="http://schemas.microsoft.com/office/drawing/2014/main" id="{FE08EE85-7E64-BE41-9D2B-C0F64063EF20}"/>
              </a:ext>
            </a:extLst>
          </p:cNvPr>
          <p:cNvSpPr/>
          <p:nvPr/>
        </p:nvSpPr>
        <p:spPr bwMode="auto">
          <a:xfrm>
            <a:off x="8270265" y="749836"/>
            <a:ext cx="1457192" cy="678212"/>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0078D4"/>
                </a:solidFill>
                <a:latin typeface="Segoe UI Semibold"/>
                <a:ea typeface="Segoe UI" pitchFamily="34" charset="0"/>
                <a:cs typeface="Segoe UI" pitchFamily="34" charset="0"/>
              </a:rPr>
              <a:t>FactSales</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10B Records</a:t>
            </a:r>
          </a:p>
        </p:txBody>
      </p:sp>
      <p:sp>
        <p:nvSpPr>
          <p:cNvPr id="36" name="Rectangle 35">
            <a:extLst>
              <a:ext uri="{FF2B5EF4-FFF2-40B4-BE49-F238E27FC236}">
                <a16:creationId xmlns:a16="http://schemas.microsoft.com/office/drawing/2014/main" id="{958C15FE-28F0-1E45-9EBA-2456802B1354}"/>
              </a:ext>
            </a:extLst>
          </p:cNvPr>
          <p:cNvSpPr/>
          <p:nvPr/>
        </p:nvSpPr>
        <p:spPr bwMode="auto">
          <a:xfrm>
            <a:off x="10424666" y="749836"/>
            <a:ext cx="1457193" cy="678212"/>
          </a:xfrm>
          <a:prstGeom prst="rect">
            <a:avLst/>
          </a:prstGeom>
          <a:no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D83B01"/>
                </a:solidFill>
                <a:latin typeface="Segoe UI Semibold"/>
                <a:ea typeface="Segoe UI" pitchFamily="34" charset="0"/>
                <a:cs typeface="Segoe UI" pitchFamily="34" charset="0"/>
              </a:rPr>
              <a:t>DimProduct</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37" name="Straight Connector 36">
            <a:extLst>
              <a:ext uri="{FF2B5EF4-FFF2-40B4-BE49-F238E27FC236}">
                <a16:creationId xmlns:a16="http://schemas.microsoft.com/office/drawing/2014/main" id="{32823A19-0A86-7F44-BFE9-55A73AA53C73}"/>
              </a:ext>
            </a:extLst>
          </p:cNvPr>
          <p:cNvCxnSpPr>
            <a:stCxn id="35" idx="3"/>
            <a:endCxn id="36" idx="1"/>
          </p:cNvCxnSpPr>
          <p:nvPr/>
        </p:nvCxnSpPr>
        <p:spPr>
          <a:xfrm>
            <a:off x="9727456" y="1088942"/>
            <a:ext cx="697211" cy="0"/>
          </a:xfrm>
          <a:prstGeom prst="line">
            <a:avLst/>
          </a:prstGeom>
          <a:noFill/>
          <a:ln w="9525" cap="flat" cmpd="sng" algn="ctr">
            <a:solidFill>
              <a:srgbClr val="000000"/>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D3413B26-B14C-FC4D-9A04-256712D56893}"/>
              </a:ext>
            </a:extLst>
          </p:cNvPr>
          <p:cNvCxnSpPr>
            <a:cxnSpLocks/>
          </p:cNvCxnSpPr>
          <p:nvPr/>
        </p:nvCxnSpPr>
        <p:spPr>
          <a:xfrm>
            <a:off x="10074940" y="1088942"/>
            <a:ext cx="0" cy="678212"/>
          </a:xfrm>
          <a:prstGeom prst="line">
            <a:avLst/>
          </a:prstGeom>
          <a:noFill/>
          <a:ln w="9525" cap="flat" cmpd="sng" algn="ctr">
            <a:solidFill>
              <a:srgbClr val="000000"/>
            </a:solidFill>
            <a:prstDash val="solid"/>
            <a:headEnd type="none" w="lg" len="med"/>
            <a:tailEnd type="triangle" w="lg" len="med"/>
          </a:ln>
          <a:effectLst/>
        </p:spPr>
      </p:cxnSp>
      <p:sp>
        <p:nvSpPr>
          <p:cNvPr id="41" name="Rectangle 40">
            <a:extLst>
              <a:ext uri="{FF2B5EF4-FFF2-40B4-BE49-F238E27FC236}">
                <a16:creationId xmlns:a16="http://schemas.microsoft.com/office/drawing/2014/main" id="{B0A2346B-F3C3-8A4D-A9D3-AEA5D40CE61B}"/>
              </a:ext>
            </a:extLst>
          </p:cNvPr>
          <p:cNvSpPr/>
          <p:nvPr/>
        </p:nvSpPr>
        <p:spPr>
          <a:xfrm>
            <a:off x="10112445" y="1479642"/>
            <a:ext cx="1769413" cy="414353"/>
          </a:xfrm>
          <a:prstGeom prst="rect">
            <a:avLst/>
          </a:prstGeom>
        </p:spPr>
        <p:txBody>
          <a:bodyPr wrap="square">
            <a:spAutoFit/>
          </a:bodyPr>
          <a:lstStyle/>
          <a:p>
            <a:pPr defTabSz="932563">
              <a:defRPr/>
            </a:pPr>
            <a:r>
              <a:rPr lang="en-US" sz="1020">
                <a:gradFill>
                  <a:gsLst>
                    <a:gs pos="2917">
                      <a:srgbClr val="000000"/>
                    </a:gs>
                    <a:gs pos="30000">
                      <a:srgbClr val="000000"/>
                    </a:gs>
                  </a:gsLst>
                  <a:lin ang="5400000" scaled="0"/>
                </a:gradFill>
                <a:latin typeface="Consolas" panose="020B0609020204030204" pitchFamily="49" charset="0"/>
              </a:rPr>
              <a:t>Materialized View (1000 Records)</a:t>
            </a:r>
            <a:endParaRPr lang="en-US">
              <a:solidFill>
                <a:srgbClr val="000000"/>
              </a:solidFill>
              <a:latin typeface="Segoe UI"/>
            </a:endParaRPr>
          </a:p>
        </p:txBody>
      </p:sp>
      <p:cxnSp>
        <p:nvCxnSpPr>
          <p:cNvPr id="42" name="Straight Connector 41">
            <a:extLst>
              <a:ext uri="{FF2B5EF4-FFF2-40B4-BE49-F238E27FC236}">
                <a16:creationId xmlns:a16="http://schemas.microsoft.com/office/drawing/2014/main" id="{72A12E56-4BC5-A548-903C-53B8720025E9}"/>
              </a:ext>
            </a:extLst>
          </p:cNvPr>
          <p:cNvCxnSpPr>
            <a:cxnSpLocks/>
          </p:cNvCxnSpPr>
          <p:nvPr/>
        </p:nvCxnSpPr>
        <p:spPr>
          <a:xfrm>
            <a:off x="4443702" y="3206729"/>
            <a:ext cx="7397681" cy="0"/>
          </a:xfrm>
          <a:prstGeom prst="line">
            <a:avLst/>
          </a:prstGeom>
          <a:noFill/>
          <a:ln w="9525" cap="flat" cmpd="sng" algn="ctr">
            <a:solidFill>
              <a:srgbClr val="FFFFFF">
                <a:lumMod val="65000"/>
              </a:srgbClr>
            </a:solidFill>
            <a:prstDash val="dash"/>
            <a:headEnd type="none" w="lg" len="med"/>
            <a:tailEnd type="none" w="lg" len="med"/>
          </a:ln>
          <a:effectLst/>
        </p:spPr>
      </p:cxnSp>
      <p:sp>
        <p:nvSpPr>
          <p:cNvPr id="43" name="Rectangle 42">
            <a:extLst>
              <a:ext uri="{FF2B5EF4-FFF2-40B4-BE49-F238E27FC236}">
                <a16:creationId xmlns:a16="http://schemas.microsoft.com/office/drawing/2014/main" id="{45405A80-CF5B-EE48-AAB1-61F73247F992}"/>
              </a:ext>
            </a:extLst>
          </p:cNvPr>
          <p:cNvSpPr/>
          <p:nvPr/>
        </p:nvSpPr>
        <p:spPr bwMode="auto">
          <a:xfrm>
            <a:off x="4443701" y="598382"/>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918" kern="0">
                <a:gradFill>
                  <a:gsLst>
                    <a:gs pos="2917">
                      <a:srgbClr val="000000"/>
                    </a:gs>
                    <a:gs pos="30000">
                      <a:srgbClr val="000000"/>
                    </a:gs>
                  </a:gsLst>
                  <a:lin ang="5400000" scaled="0"/>
                </a:gradFill>
                <a:latin typeface="Consolas" panose="020B0609020204030204" pitchFamily="49" charset="0"/>
              </a:rPr>
              <a:t>CREATE MATERIALZIED VIEW </a:t>
            </a:r>
            <a:r>
              <a:rPr lang="en-US" sz="918" kern="0" err="1">
                <a:gradFill>
                  <a:gsLst>
                    <a:gs pos="2917">
                      <a:srgbClr val="000000"/>
                    </a:gs>
                    <a:gs pos="30000">
                      <a:srgbClr val="000000"/>
                    </a:gs>
                  </a:gsLst>
                  <a:lin ang="5400000" scaled="0"/>
                </a:gradFill>
                <a:latin typeface="Consolas" panose="020B0609020204030204" pitchFamily="49" charset="0"/>
              </a:rPr>
              <a:t>mvw_ProductSales</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WITH (DISTRIBUTION = HASH(ProductKey))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AS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SUM(Amount) AS TotalSales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FROM</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a:t>
            </a:r>
            <a:r>
              <a:rPr lang="en-US" sz="918" b="1" kern="0">
                <a:solidFill>
                  <a:srgbClr val="0078D4"/>
                </a:solidFill>
                <a:latin typeface="Consolas" panose="020B0609020204030204" pitchFamily="49" charset="0"/>
              </a:rPr>
              <a:t>FactSales</a:t>
            </a:r>
            <a:r>
              <a:rPr lang="en-US" sz="918" kern="0">
                <a:gradFill>
                  <a:gsLst>
                    <a:gs pos="2917">
                      <a:srgbClr val="000000"/>
                    </a:gs>
                    <a:gs pos="30000">
                      <a:srgbClr val="000000"/>
                    </a:gs>
                  </a:gsLst>
                  <a:lin ang="5400000" scaled="0"/>
                </a:gradFill>
                <a:latin typeface="Consolas" panose="020B0609020204030204" pitchFamily="49" charset="0"/>
              </a:rPr>
              <a:t> fs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INNER JOIN </a:t>
            </a:r>
            <a:r>
              <a:rPr lang="en-US" sz="918" b="1" kern="0">
                <a:solidFill>
                  <a:srgbClr val="D83B01"/>
                </a:solidFill>
                <a:latin typeface="Consolas" panose="020B0609020204030204" pitchFamily="49" charset="0"/>
              </a:rPr>
              <a:t>DimProduct</a:t>
            </a:r>
            <a:r>
              <a:rPr lang="en-US" sz="918" kern="0">
                <a:gradFill>
                  <a:gsLst>
                    <a:gs pos="2917">
                      <a:srgbClr val="000000"/>
                    </a:gs>
                    <a:gs pos="30000">
                      <a:srgbClr val="000000"/>
                    </a:gs>
                  </a:gsLst>
                  <a:lin ang="5400000" scaled="0"/>
                </a:gradFill>
                <a:latin typeface="Consolas" panose="020B0609020204030204" pitchFamily="49" charset="0"/>
              </a:rPr>
              <a:t> </a:t>
            </a:r>
            <a:r>
              <a:rPr lang="en-US" sz="918" kern="0" err="1">
                <a:gradFill>
                  <a:gsLst>
                    <a:gs pos="2917">
                      <a:srgbClr val="000000"/>
                    </a:gs>
                    <a:gs pos="30000">
                      <a:srgbClr val="000000"/>
                    </a:gs>
                  </a:gsLst>
                  <a:lin ang="5400000" scaled="0"/>
                </a:gradFill>
                <a:latin typeface="Consolas" panose="020B0609020204030204" pitchFamily="49" charset="0"/>
              </a:rPr>
              <a:t>dp</a:t>
            </a:r>
            <a:r>
              <a:rPr lang="en-US" sz="918" kern="0">
                <a:gradFill>
                  <a:gsLst>
                    <a:gs pos="2917">
                      <a:srgbClr val="000000"/>
                    </a:gs>
                    <a:gs pos="30000">
                      <a:srgbClr val="000000"/>
                    </a:gs>
                  </a:gsLst>
                  <a:lin ang="5400000" scaled="0"/>
                </a:gradFill>
                <a:latin typeface="Consolas" panose="020B0609020204030204" pitchFamily="49" charset="0"/>
              </a:rPr>
              <a:t> </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ON </a:t>
            </a:r>
            <a:r>
              <a:rPr lang="en-US" sz="918" kern="0" err="1">
                <a:gradFill>
                  <a:gsLst>
                    <a:gs pos="2917">
                      <a:srgbClr val="000000"/>
                    </a:gs>
                    <a:gs pos="30000">
                      <a:srgbClr val="000000"/>
                    </a:gs>
                  </a:gsLst>
                  <a:lin ang="5400000" scaled="0"/>
                </a:gradFill>
                <a:latin typeface="Consolas" panose="020B0609020204030204" pitchFamily="49" charset="0"/>
              </a:rPr>
              <a:t>fs.prodkey</a:t>
            </a:r>
            <a:r>
              <a:rPr lang="en-US" sz="918" kern="0">
                <a:gradFill>
                  <a:gsLst>
                    <a:gs pos="2917">
                      <a:srgbClr val="000000"/>
                    </a:gs>
                    <a:gs pos="30000">
                      <a:srgbClr val="000000"/>
                    </a:gs>
                  </a:gsLst>
                  <a:lin ang="5400000" scaled="0"/>
                </a:gradFill>
                <a:latin typeface="Consolas" panose="020B0609020204030204" pitchFamily="49" charset="0"/>
              </a:rPr>
              <a:t> = </a:t>
            </a:r>
            <a:r>
              <a:rPr lang="en-US" sz="918" kern="0" err="1">
                <a:gradFill>
                  <a:gsLst>
                    <a:gs pos="2917">
                      <a:srgbClr val="000000"/>
                    </a:gs>
                    <a:gs pos="30000">
                      <a:srgbClr val="000000"/>
                    </a:gs>
                  </a:gsLst>
                  <a:lin ang="5400000" scaled="0"/>
                </a:gradFill>
                <a:latin typeface="Consolas" panose="020B0609020204030204" pitchFamily="49" charset="0"/>
              </a:rPr>
              <a:t>dp.prodkey</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GROUP BY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endParaRPr lang="en-US" sz="918" kern="0">
              <a:gradFill>
                <a:gsLst>
                  <a:gs pos="2917">
                    <a:srgbClr val="000000"/>
                  </a:gs>
                  <a:gs pos="30000">
                    <a:srgbClr val="000000"/>
                  </a:gs>
                </a:gsLst>
                <a:lin ang="5400000" scaled="0"/>
              </a:gradFill>
              <a:latin typeface="Consolas" panose="020B0609020204030204" pitchFamily="49" charset="0"/>
            </a:endParaRPr>
          </a:p>
        </p:txBody>
      </p:sp>
      <p:grpSp>
        <p:nvGrpSpPr>
          <p:cNvPr id="44" name="Group 43">
            <a:extLst>
              <a:ext uri="{FF2B5EF4-FFF2-40B4-BE49-F238E27FC236}">
                <a16:creationId xmlns:a16="http://schemas.microsoft.com/office/drawing/2014/main" id="{6AE3FF3F-EDEC-D942-8D44-829A8203A0C4}"/>
              </a:ext>
            </a:extLst>
          </p:cNvPr>
          <p:cNvGrpSpPr/>
          <p:nvPr/>
        </p:nvGrpSpPr>
        <p:grpSpPr>
          <a:xfrm>
            <a:off x="4443701" y="3465323"/>
            <a:ext cx="7511453" cy="2928515"/>
            <a:chOff x="4356101" y="3397684"/>
            <a:chExt cx="7364838" cy="2871354"/>
          </a:xfrm>
        </p:grpSpPr>
        <p:sp>
          <p:nvSpPr>
            <p:cNvPr id="45" name="Rectangle 44">
              <a:extLst>
                <a:ext uri="{FF2B5EF4-FFF2-40B4-BE49-F238E27FC236}">
                  <a16:creationId xmlns:a16="http://schemas.microsoft.com/office/drawing/2014/main" id="{45A9AE34-1DCC-4746-BA65-1A0115BC63DB}"/>
                </a:ext>
              </a:extLst>
            </p:cNvPr>
            <p:cNvSpPr/>
            <p:nvPr/>
          </p:nvSpPr>
          <p:spPr bwMode="auto">
            <a:xfrm>
              <a:off x="8107973" y="5074752"/>
              <a:ext cx="1428749" cy="664974"/>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b="1" kern="0" err="1">
                  <a:solidFill>
                    <a:srgbClr val="243A5E"/>
                  </a:solidFill>
                  <a:latin typeface="Segoe UI Semibold"/>
                </a:rPr>
                <a:t>FactInventory</a:t>
              </a:r>
              <a:r>
                <a:rPr lang="en-US" sz="1020" kern="0">
                  <a:solidFill>
                    <a:srgbClr val="000000"/>
                  </a:solidFill>
                  <a:latin typeface="Segoe UI Semibold"/>
                  <a:ea typeface="Segoe UI" pitchFamily="34" charset="0"/>
                  <a:cs typeface="Segoe UI" pitchFamily="34" charset="0"/>
                </a:rPr>
                <a:t> Table</a:t>
              </a:r>
            </a:p>
          </p:txBody>
        </p:sp>
        <p:sp>
          <p:nvSpPr>
            <p:cNvPr id="46" name="Rectangle 45">
              <a:extLst>
                <a:ext uri="{FF2B5EF4-FFF2-40B4-BE49-F238E27FC236}">
                  <a16:creationId xmlns:a16="http://schemas.microsoft.com/office/drawing/2014/main" id="{3E075A1F-7CAB-A241-B315-E72C35626668}"/>
                </a:ext>
              </a:extLst>
            </p:cNvPr>
            <p:cNvSpPr/>
            <p:nvPr/>
          </p:nvSpPr>
          <p:spPr bwMode="auto">
            <a:xfrm>
              <a:off x="10220324" y="5074752"/>
              <a:ext cx="1500615" cy="664974"/>
            </a:xfrm>
            <a:prstGeom prst="rect">
              <a:avLst/>
            </a:prstGeom>
            <a:noFill/>
            <a:ln w="9525" cap="flat" cmpd="sng" algn="ctr">
              <a:solidFill>
                <a:srgbClr val="8661C5"/>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err="1">
                  <a:solidFill>
                    <a:srgbClr val="8661C5"/>
                  </a:solidFill>
                  <a:latin typeface="Segoe UI Semibold"/>
                  <a:cs typeface="Segoe UI" pitchFamily="34" charset="0"/>
                </a:rPr>
                <a:t>mvw_ProductSales</a:t>
              </a:r>
              <a:endParaRPr lang="en-US" sz="1020" kern="0">
                <a:solidFill>
                  <a:srgbClr val="8661C5"/>
                </a:solidFill>
                <a:latin typeface="Segoe UI Semibold"/>
                <a:cs typeface="Segoe UI" pitchFamily="34" charset="0"/>
              </a:endParaRP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47" name="Straight Connector 46">
              <a:extLst>
                <a:ext uri="{FF2B5EF4-FFF2-40B4-BE49-F238E27FC236}">
                  <a16:creationId xmlns:a16="http://schemas.microsoft.com/office/drawing/2014/main" id="{167CDF33-C810-DA44-99F1-6078F7C11235}"/>
                </a:ext>
              </a:extLst>
            </p:cNvPr>
            <p:cNvCxnSpPr>
              <a:cxnSpLocks/>
            </p:cNvCxnSpPr>
            <p:nvPr/>
          </p:nvCxnSpPr>
          <p:spPr>
            <a:xfrm>
              <a:off x="9536723" y="5407239"/>
              <a:ext cx="683602" cy="0"/>
            </a:xfrm>
            <a:prstGeom prst="line">
              <a:avLst/>
            </a:prstGeom>
            <a:noFill/>
            <a:ln w="9525" cap="flat" cmpd="sng" algn="ctr">
              <a:solidFill>
                <a:srgbClr val="000000"/>
              </a:solidFill>
              <a:prstDash val="solid"/>
              <a:headEnd type="none" w="lg" len="med"/>
              <a:tailEnd type="none" w="lg" len="med"/>
            </a:ln>
            <a:effectLst/>
          </p:spPr>
        </p:cxnSp>
        <p:cxnSp>
          <p:nvCxnSpPr>
            <p:cNvPr id="48" name="Straight Connector 47">
              <a:extLst>
                <a:ext uri="{FF2B5EF4-FFF2-40B4-BE49-F238E27FC236}">
                  <a16:creationId xmlns:a16="http://schemas.microsoft.com/office/drawing/2014/main" id="{F369E63B-4EE0-814B-B614-6B916E482934}"/>
                </a:ext>
              </a:extLst>
            </p:cNvPr>
            <p:cNvCxnSpPr>
              <a:cxnSpLocks/>
            </p:cNvCxnSpPr>
            <p:nvPr/>
          </p:nvCxnSpPr>
          <p:spPr>
            <a:xfrm flipV="1">
              <a:off x="9877425" y="4504630"/>
              <a:ext cx="0" cy="902609"/>
            </a:xfrm>
            <a:prstGeom prst="line">
              <a:avLst/>
            </a:prstGeom>
            <a:noFill/>
            <a:ln w="9525" cap="flat" cmpd="sng" algn="ctr">
              <a:solidFill>
                <a:srgbClr val="000000"/>
              </a:solidFill>
              <a:prstDash val="solid"/>
              <a:headEnd type="none" w="lg" len="med"/>
              <a:tailEnd type="triangle" w="lg" len="med"/>
            </a:ln>
            <a:effectLst/>
          </p:spPr>
        </p:cxnSp>
        <p:sp>
          <p:nvSpPr>
            <p:cNvPr id="49" name="Rectangle 48">
              <a:extLst>
                <a:ext uri="{FF2B5EF4-FFF2-40B4-BE49-F238E27FC236}">
                  <a16:creationId xmlns:a16="http://schemas.microsoft.com/office/drawing/2014/main" id="{A4E2CF09-E279-F743-9F6E-4CF6C6F76AB2}"/>
                </a:ext>
              </a:extLst>
            </p:cNvPr>
            <p:cNvSpPr/>
            <p:nvPr/>
          </p:nvSpPr>
          <p:spPr bwMode="auto">
            <a:xfrm>
              <a:off x="4356101" y="3397684"/>
              <a:ext cx="3203358" cy="287135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020"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  &lt;COLUMNS&gt;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FROM FactSales fs</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INNER JOIN</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a:t>
              </a:r>
            </a:p>
            <a:p>
              <a:pPr defTabSz="932563">
                <a:defRPr/>
              </a:pPr>
              <a:r>
                <a:rPr lang="en-US" sz="1020" kern="0">
                  <a:solidFill>
                    <a:srgbClr val="0078D4"/>
                  </a:solidFill>
                  <a:latin typeface="Consolas" panose="020B0609020204030204" pitchFamily="49" charset="0"/>
                </a:rPr>
                <a:t>  </a:t>
              </a:r>
              <a:r>
                <a:rPr lang="en-US" sz="1020" kern="0">
                  <a:solidFill>
                    <a:srgbClr val="8661C5"/>
                  </a:solidFill>
                  <a:latin typeface="Consolas" panose="020B0609020204030204" pitchFamily="49" charset="0"/>
                </a:rPr>
                <a:t>SELECT</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p>
            <a:p>
              <a:pPr defTabSz="932563">
                <a:defRPr/>
              </a:pPr>
              <a:r>
                <a:rPr lang="en-US" sz="1020" kern="0">
                  <a:solidFill>
                    <a:srgbClr val="8661C5"/>
                  </a:solidFill>
                  <a:latin typeface="Consolas" panose="020B0609020204030204" pitchFamily="49" charset="0"/>
                </a:rPr>
                <a:t>    SUM(Amount) AS TotalSales</a:t>
              </a:r>
            </a:p>
            <a:p>
              <a:pPr defTabSz="932563">
                <a:defRPr/>
              </a:pPr>
              <a:r>
                <a:rPr lang="en-US" sz="1020" kern="0">
                  <a:solidFill>
                    <a:srgbClr val="8661C5"/>
                  </a:solidFill>
                  <a:latin typeface="Consolas" panose="020B0609020204030204" pitchFamily="49" charset="0"/>
                </a:rPr>
                <a:t>  FROM</a:t>
              </a:r>
            </a:p>
            <a:p>
              <a:pPr defTabSz="932563">
                <a:defRPr/>
              </a:pPr>
              <a:r>
                <a:rPr lang="en-US" sz="1020" kern="0">
                  <a:solidFill>
                    <a:srgbClr val="8661C5"/>
                  </a:solidFill>
                  <a:latin typeface="Consolas" panose="020B0609020204030204" pitchFamily="49" charset="0"/>
                </a:rPr>
                <a:t>    FactSales fs</a:t>
              </a:r>
            </a:p>
            <a:p>
              <a:pPr defTabSz="932563">
                <a:defRPr/>
              </a:pPr>
              <a:r>
                <a:rPr lang="en-US" sz="1020" kern="0">
                  <a:solidFill>
                    <a:srgbClr val="8661C5"/>
                  </a:solidFill>
                  <a:latin typeface="Consolas" panose="020B0609020204030204" pitchFamily="49" charset="0"/>
                </a:rPr>
                <a:t>  INNER JOIN DimProduct </a:t>
              </a:r>
              <a:r>
                <a:rPr lang="en-US" sz="1020" kern="0" err="1">
                  <a:solidFill>
                    <a:srgbClr val="8661C5"/>
                  </a:solidFill>
                  <a:latin typeface="Consolas" panose="020B0609020204030204" pitchFamily="49" charset="0"/>
                </a:rPr>
                <a:t>dp</a:t>
              </a:r>
              <a:endParaRPr lang="en-US" sz="1020" kern="0">
                <a:solidFill>
                  <a:srgbClr val="8661C5"/>
                </a:solidFill>
                <a:latin typeface="Consolas" panose="020B0609020204030204" pitchFamily="49" charset="0"/>
              </a:endParaRPr>
            </a:p>
            <a:p>
              <a:pPr defTabSz="932563">
                <a:defRPr/>
              </a:pPr>
              <a:r>
                <a:rPr lang="en-US" sz="1020" kern="0">
                  <a:solidFill>
                    <a:srgbClr val="8661C5"/>
                  </a:solidFill>
                  <a:latin typeface="Consolas" panose="020B0609020204030204" pitchFamily="49" charset="0"/>
                </a:rPr>
                <a:t>  GROUP BY</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r>
                <a:rPr lang="en-US" sz="1020" kern="0">
                  <a:solidFill>
                    <a:srgbClr val="0078D4"/>
                  </a:solidFill>
                  <a:latin typeface="Consolas" panose="020B0609020204030204" pitchFamily="49" charset="0"/>
                </a:rPr>
                <a:t> </a:t>
              </a:r>
              <a:r>
                <a:rPr lang="en-US" sz="1020" kern="0">
                  <a:gradFill>
                    <a:gsLst>
                      <a:gs pos="2917">
                        <a:srgbClr val="000000"/>
                      </a:gs>
                      <a:gs pos="30000">
                        <a:srgbClr val="000000"/>
                      </a:gs>
                    </a:gsLst>
                    <a:lin ang="5400000" scaled="0"/>
                  </a:gradFill>
                  <a:latin typeface="Consolas" panose="020B0609020204030204" pitchFamily="49" charset="0"/>
                </a:rPr>
                <a:t>) </a:t>
              </a:r>
              <a:r>
                <a:rPr lang="en-US" sz="1020" kern="0" err="1">
                  <a:gradFill>
                    <a:gsLst>
                      <a:gs pos="2917">
                        <a:srgbClr val="000000"/>
                      </a:gs>
                      <a:gs pos="30000">
                        <a:srgbClr val="000000"/>
                      </a:gs>
                    </a:gsLst>
                    <a:lin ang="5400000" scaled="0"/>
                  </a:gradFill>
                  <a:latin typeface="Consolas" panose="020B0609020204030204" pitchFamily="49" charset="0"/>
                </a:rPr>
                <a:t>ps</a:t>
              </a:r>
              <a:endParaRPr lang="en-US" sz="1020" kern="0">
                <a:gradFill>
                  <a:gsLst>
                    <a:gs pos="2917">
                      <a:srgbClr val="000000"/>
                    </a:gs>
                    <a:gs pos="30000">
                      <a:srgbClr val="000000"/>
                    </a:gs>
                  </a:gsLst>
                  <a:lin ang="5400000" scaled="0"/>
                </a:gra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INNER JOIN </a:t>
              </a:r>
              <a:r>
                <a:rPr lang="en-US" sz="918" b="1" kern="0" err="1">
                  <a:solidFill>
                    <a:srgbClr val="243A5E"/>
                  </a:solidFill>
                  <a:latin typeface="Consolas" panose="020B0609020204030204" pitchFamily="49" charset="0"/>
                </a:rPr>
                <a:t>FactInventory</a:t>
              </a:r>
              <a:endParaRPr lang="en-US" sz="918" b="1" kern="0">
                <a:solidFill>
                  <a:srgbClr val="243A5E"/>
                </a:soli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GROUP BY …</a:t>
              </a:r>
            </a:p>
            <a:p>
              <a:pPr marL="466281" lvl="1"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a:p>
              <a:pPr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p:txBody>
        </p:sp>
        <p:pic>
          <p:nvPicPr>
            <p:cNvPr id="50" name="Graphic 49">
              <a:extLst>
                <a:ext uri="{FF2B5EF4-FFF2-40B4-BE49-F238E27FC236}">
                  <a16:creationId xmlns:a16="http://schemas.microsoft.com/office/drawing/2014/main" id="{9F9523F3-0967-7441-A274-EE0F947B8F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6997" y="3594834"/>
              <a:ext cx="839089" cy="839089"/>
            </a:xfrm>
            <a:prstGeom prst="rect">
              <a:avLst/>
            </a:prstGeom>
          </p:spPr>
        </p:pic>
      </p:grpSp>
      <p:grpSp>
        <p:nvGrpSpPr>
          <p:cNvPr id="51" name="Group 50">
            <a:extLst>
              <a:ext uri="{FF2B5EF4-FFF2-40B4-BE49-F238E27FC236}">
                <a16:creationId xmlns:a16="http://schemas.microsoft.com/office/drawing/2014/main" id="{3B20EF09-ACB6-CA4F-B388-E98DAA45BD4A}"/>
              </a:ext>
            </a:extLst>
          </p:cNvPr>
          <p:cNvGrpSpPr/>
          <p:nvPr/>
        </p:nvGrpSpPr>
        <p:grpSpPr>
          <a:xfrm>
            <a:off x="4168452" y="1180052"/>
            <a:ext cx="2583759" cy="4771770"/>
            <a:chOff x="4086224" y="1157019"/>
            <a:chExt cx="2533327" cy="4678631"/>
          </a:xfrm>
        </p:grpSpPr>
        <p:sp>
          <p:nvSpPr>
            <p:cNvPr id="52" name="Rectangle 51">
              <a:extLst>
                <a:ext uri="{FF2B5EF4-FFF2-40B4-BE49-F238E27FC236}">
                  <a16:creationId xmlns:a16="http://schemas.microsoft.com/office/drawing/2014/main" id="{95E5F0F4-5470-9644-9823-1ACD5AF2971A}"/>
                </a:ext>
              </a:extLst>
            </p:cNvPr>
            <p:cNvSpPr/>
            <p:nvPr/>
          </p:nvSpPr>
          <p:spPr bwMode="auto">
            <a:xfrm>
              <a:off x="4619614" y="4311650"/>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1A4BA7AE-1974-C548-94ED-EF2BB0F4544B}"/>
                </a:ext>
              </a:extLst>
            </p:cNvPr>
            <p:cNvSpPr/>
            <p:nvPr/>
          </p:nvSpPr>
          <p:spPr bwMode="auto">
            <a:xfrm>
              <a:off x="4495789" y="1157019"/>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6C8A09E7-0F08-8F4B-AF5F-98F5B6394A5E}"/>
                </a:ext>
              </a:extLst>
            </p:cNvPr>
            <p:cNvGrpSpPr/>
            <p:nvPr/>
          </p:nvGrpSpPr>
          <p:grpSpPr>
            <a:xfrm>
              <a:off x="4086224" y="1919019"/>
              <a:ext cx="533391" cy="3178175"/>
              <a:chOff x="4086224" y="1919019"/>
              <a:chExt cx="533391" cy="3178175"/>
            </a:xfrm>
          </p:grpSpPr>
          <p:cxnSp>
            <p:nvCxnSpPr>
              <p:cNvPr id="55" name="Straight Connector 54">
                <a:extLst>
                  <a:ext uri="{FF2B5EF4-FFF2-40B4-BE49-F238E27FC236}">
                    <a16:creationId xmlns:a16="http://schemas.microsoft.com/office/drawing/2014/main" id="{AB9AAAD5-4781-9548-BBF2-C3DFEBB514B1}"/>
                  </a:ext>
                </a:extLst>
              </p:cNvPr>
              <p:cNvCxnSpPr>
                <a:cxnSpLocks/>
              </p:cNvCxnSpPr>
              <p:nvPr/>
            </p:nvCxnSpPr>
            <p:spPr>
              <a:xfrm flipH="1">
                <a:off x="4086225" y="1926162"/>
                <a:ext cx="409564" cy="0"/>
              </a:xfrm>
              <a:prstGeom prst="line">
                <a:avLst/>
              </a:prstGeom>
              <a:noFill/>
              <a:ln w="15875" cap="flat" cmpd="sng" algn="ctr">
                <a:solidFill>
                  <a:srgbClr val="0078D4"/>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4B8730D8-63D8-424C-B436-14D83136E341}"/>
                  </a:ext>
                </a:extLst>
              </p:cNvPr>
              <p:cNvCxnSpPr>
                <a:cxnSpLocks/>
              </p:cNvCxnSpPr>
              <p:nvPr/>
            </p:nvCxnSpPr>
            <p:spPr>
              <a:xfrm flipH="1">
                <a:off x="4086225" y="5087670"/>
                <a:ext cx="533390" cy="0"/>
              </a:xfrm>
              <a:prstGeom prst="line">
                <a:avLst/>
              </a:prstGeom>
              <a:noFill/>
              <a:ln w="15875" cap="flat" cmpd="sng" algn="ctr">
                <a:solidFill>
                  <a:srgbClr val="0078D4"/>
                </a:solidFill>
                <a:prstDash val="solid"/>
                <a:headEnd type="none" w="med" len="med"/>
                <a:tailEnd type="none" w="med" len="med"/>
              </a:ln>
              <a:effectLst/>
            </p:spPr>
          </p:cxnSp>
          <p:cxnSp>
            <p:nvCxnSpPr>
              <p:cNvPr id="57" name="Straight Connector 56">
                <a:extLst>
                  <a:ext uri="{FF2B5EF4-FFF2-40B4-BE49-F238E27FC236}">
                    <a16:creationId xmlns:a16="http://schemas.microsoft.com/office/drawing/2014/main" id="{AF3EA2FF-F631-0D44-B464-0300D607666A}"/>
                  </a:ext>
                </a:extLst>
              </p:cNvPr>
              <p:cNvCxnSpPr>
                <a:cxnSpLocks/>
              </p:cNvCxnSpPr>
              <p:nvPr/>
            </p:nvCxnSpPr>
            <p:spPr>
              <a:xfrm flipH="1">
                <a:off x="4086224" y="1919019"/>
                <a:ext cx="4" cy="3178175"/>
              </a:xfrm>
              <a:prstGeom prst="line">
                <a:avLst/>
              </a:prstGeom>
              <a:noFill/>
              <a:ln w="15875" cap="flat" cmpd="sng" algn="ctr">
                <a:solidFill>
                  <a:srgbClr val="0078D4"/>
                </a:solidFill>
                <a:prstDash val="solid"/>
                <a:headEnd type="none" w="med" len="med"/>
                <a:tailEnd type="none" w="med" len="med"/>
              </a:ln>
              <a:effectLst/>
            </p:spPr>
          </p:cxnSp>
        </p:grpSp>
      </p:grpSp>
      <p:grpSp>
        <p:nvGrpSpPr>
          <p:cNvPr id="58" name="Group 57">
            <a:extLst>
              <a:ext uri="{FF2B5EF4-FFF2-40B4-BE49-F238E27FC236}">
                <a16:creationId xmlns:a16="http://schemas.microsoft.com/office/drawing/2014/main" id="{47F94BCD-5A87-F74B-81E8-7B8B6BA789B7}"/>
              </a:ext>
            </a:extLst>
          </p:cNvPr>
          <p:cNvGrpSpPr/>
          <p:nvPr/>
        </p:nvGrpSpPr>
        <p:grpSpPr>
          <a:xfrm>
            <a:off x="4660243" y="4365099"/>
            <a:ext cx="7415882" cy="1892895"/>
            <a:chOff x="4568416" y="4279898"/>
            <a:chExt cx="7271133" cy="1855948"/>
          </a:xfrm>
        </p:grpSpPr>
        <p:sp>
          <p:nvSpPr>
            <p:cNvPr id="59" name="Rectangle 58">
              <a:extLst>
                <a:ext uri="{FF2B5EF4-FFF2-40B4-BE49-F238E27FC236}">
                  <a16:creationId xmlns:a16="http://schemas.microsoft.com/office/drawing/2014/main" id="{5BC39E05-D0FC-364E-B934-75683E951CC1}"/>
                </a:ext>
              </a:extLst>
            </p:cNvPr>
            <p:cNvSpPr/>
            <p:nvPr/>
          </p:nvSpPr>
          <p:spPr bwMode="auto">
            <a:xfrm>
              <a:off x="4568416" y="4279898"/>
              <a:ext cx="2108609" cy="1601789"/>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B0E40F06-EEA9-6844-BE30-4186B6CBB6A5}"/>
                </a:ext>
              </a:extLst>
            </p:cNvPr>
            <p:cNvSpPr/>
            <p:nvPr/>
          </p:nvSpPr>
          <p:spPr bwMode="auto">
            <a:xfrm>
              <a:off x="10104673" y="4938832"/>
              <a:ext cx="1734876" cy="942852"/>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B2D2EFA2-CD5F-8946-B6BD-895D24B68BE4}"/>
                </a:ext>
              </a:extLst>
            </p:cNvPr>
            <p:cNvCxnSpPr>
              <a:cxnSpLocks/>
            </p:cNvCxnSpPr>
            <p:nvPr/>
          </p:nvCxnSpPr>
          <p:spPr>
            <a:xfrm flipV="1">
              <a:off x="6410330" y="5881684"/>
              <a:ext cx="0" cy="254162"/>
            </a:xfrm>
            <a:prstGeom prst="line">
              <a:avLst/>
            </a:prstGeom>
            <a:noFill/>
            <a:ln w="15875" cap="flat" cmpd="sng" algn="ctr">
              <a:solidFill>
                <a:srgbClr val="D83B01"/>
              </a:solidFill>
              <a:prstDash val="solid"/>
              <a:headEnd type="none" w="med" len="med"/>
              <a:tailEnd type="none" w="med" len="med"/>
            </a:ln>
            <a:effectLst/>
          </p:spPr>
        </p:cxnSp>
        <p:cxnSp>
          <p:nvCxnSpPr>
            <p:cNvPr id="62" name="Straight Connector 61">
              <a:extLst>
                <a:ext uri="{FF2B5EF4-FFF2-40B4-BE49-F238E27FC236}">
                  <a16:creationId xmlns:a16="http://schemas.microsoft.com/office/drawing/2014/main" id="{064F40FC-37F8-7442-AA9A-78FB49EE6CD9}"/>
                </a:ext>
              </a:extLst>
            </p:cNvPr>
            <p:cNvCxnSpPr>
              <a:cxnSpLocks/>
            </p:cNvCxnSpPr>
            <p:nvPr/>
          </p:nvCxnSpPr>
          <p:spPr>
            <a:xfrm flipH="1">
              <a:off x="6410330" y="6130922"/>
              <a:ext cx="4623430" cy="0"/>
            </a:xfrm>
            <a:prstGeom prst="line">
              <a:avLst/>
            </a:prstGeom>
            <a:noFill/>
            <a:ln w="15875" cap="flat" cmpd="sng" algn="ctr">
              <a:solidFill>
                <a:srgbClr val="D83B01"/>
              </a:solidFill>
              <a:prstDash val="solid"/>
              <a:headEnd type="none" w="med" len="med"/>
              <a:tailEnd type="none" w="med" len="med"/>
            </a:ln>
            <a:effectLst/>
          </p:spPr>
        </p:cxnSp>
        <p:cxnSp>
          <p:nvCxnSpPr>
            <p:cNvPr id="63" name="Straight Connector 62">
              <a:extLst>
                <a:ext uri="{FF2B5EF4-FFF2-40B4-BE49-F238E27FC236}">
                  <a16:creationId xmlns:a16="http://schemas.microsoft.com/office/drawing/2014/main" id="{94127AA7-D7D1-F44B-B16C-D20DB644DA1B}"/>
                </a:ext>
              </a:extLst>
            </p:cNvPr>
            <p:cNvCxnSpPr>
              <a:cxnSpLocks/>
            </p:cNvCxnSpPr>
            <p:nvPr/>
          </p:nvCxnSpPr>
          <p:spPr>
            <a:xfrm flipV="1">
              <a:off x="11026145" y="5876760"/>
              <a:ext cx="0" cy="254162"/>
            </a:xfrm>
            <a:prstGeom prst="line">
              <a:avLst/>
            </a:prstGeom>
            <a:noFill/>
            <a:ln w="15875" cap="flat" cmpd="sng" algn="ctr">
              <a:solidFill>
                <a:srgbClr val="D83B01"/>
              </a:solidFill>
              <a:prstDash val="solid"/>
              <a:headEnd type="none" w="med" len="med"/>
              <a:tailEnd type="none" w="med" len="med"/>
            </a:ln>
            <a:effectLst/>
          </p:spPr>
        </p:cxnSp>
      </p:grpSp>
    </p:spTree>
    <p:extLst>
      <p:ext uri="{BB962C8B-B14F-4D97-AF65-F5344CB8AC3E}">
        <p14:creationId xmlns:p14="http://schemas.microsoft.com/office/powerpoint/2010/main" val="11362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a:extLst>
              <a:ext uri="{FF2B5EF4-FFF2-40B4-BE49-F238E27FC236}">
                <a16:creationId xmlns:a16="http://schemas.microsoft.com/office/drawing/2014/main" id="{48C646BE-D54D-D849-BE6D-62C486BC1359}"/>
              </a:ext>
            </a:extLst>
          </p:cNvPr>
          <p:cNvSpPr txBox="1">
            <a:spLocks/>
          </p:cNvSpPr>
          <p:nvPr/>
        </p:nvSpPr>
        <p:spPr>
          <a:xfrm>
            <a:off x="600856" y="2930616"/>
            <a:ext cx="3245373" cy="30097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lvl="0">
              <a:defRPr/>
            </a:pPr>
            <a:r>
              <a:rPr lang="en-US" sz="3672" spc="-51">
                <a:solidFill>
                  <a:srgbClr val="000000"/>
                </a:solidFill>
                <a:latin typeface="Segoe UI Semibold"/>
              </a:rPr>
              <a:t>Scaling to Petabytes</a:t>
            </a:r>
            <a:br>
              <a:rPr lang="en-US" sz="3672" spc="-51">
                <a:solidFill>
                  <a:srgbClr val="000000"/>
                </a:solidFill>
                <a:latin typeface="Segoe UI Semibold"/>
              </a:rPr>
            </a:br>
            <a:br>
              <a:rPr lang="en-US" sz="3672" spc="-51">
                <a:solidFill>
                  <a:srgbClr val="000000"/>
                </a:solidFill>
                <a:latin typeface="Segoe UI Semibold"/>
              </a:rPr>
            </a:br>
            <a:r>
              <a:rPr lang="en-US" sz="2448" b="1">
                <a:solidFill>
                  <a:prstClr val="black"/>
                </a:solidFill>
              </a:rPr>
              <a:t>Materialized Views</a:t>
            </a:r>
            <a:br>
              <a:rPr lang="en-US" sz="2448" b="1">
                <a:solidFill>
                  <a:prstClr val="black"/>
                </a:solidFill>
              </a:rPr>
            </a:br>
            <a:r>
              <a:rPr lang="en-US" sz="1020" b="1">
                <a:solidFill>
                  <a:prstClr val="black"/>
                </a:solidFill>
              </a:rPr>
              <a:t>Transactional consistently to data modification</a:t>
            </a:r>
            <a:br>
              <a:rPr lang="en-US" sz="1020" b="1">
                <a:solidFill>
                  <a:prstClr val="black"/>
                </a:solidFill>
              </a:rPr>
            </a:br>
            <a:r>
              <a:rPr lang="en-US" sz="1020" b="1">
                <a:solidFill>
                  <a:prstClr val="black"/>
                </a:solidFill>
              </a:rPr>
              <a:t>Automatic Query Optimizer matching</a:t>
            </a:r>
            <a:br>
              <a:rPr lang="en-US" sz="2448" spc="-51">
                <a:solidFill>
                  <a:prstClr val="black"/>
                </a:solidFill>
                <a:latin typeface="Segoe UI Semibold"/>
              </a:rPr>
            </a:br>
            <a:endParaRPr lang="en-US" sz="3672" spc="-51">
              <a:solidFill>
                <a:srgbClr val="000000"/>
              </a:solidFill>
              <a:latin typeface="Segoe UI Semibold"/>
            </a:endParaRPr>
          </a:p>
        </p:txBody>
      </p:sp>
      <p:graphicFrame>
        <p:nvGraphicFramePr>
          <p:cNvPr id="6" name="Chart 5">
            <a:extLst>
              <a:ext uri="{FF2B5EF4-FFF2-40B4-BE49-F238E27FC236}">
                <a16:creationId xmlns:a16="http://schemas.microsoft.com/office/drawing/2014/main" id="{0081D9FD-1E0F-4B43-80D3-D94A8BEE96D8}"/>
              </a:ext>
            </a:extLst>
          </p:cNvPr>
          <p:cNvGraphicFramePr>
            <a:graphicFrameLocks/>
          </p:cNvGraphicFramePr>
          <p:nvPr/>
        </p:nvGraphicFramePr>
        <p:xfrm>
          <a:off x="3927142" y="699452"/>
          <a:ext cx="7955106" cy="58007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10964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F20059-97B5-1343-97E0-E1B69E2DAA72}"/>
              </a:ext>
            </a:extLst>
          </p:cNvPr>
          <p:cNvSpPr/>
          <p:nvPr/>
        </p:nvSpPr>
        <p:spPr bwMode="auto">
          <a:xfrm>
            <a:off x="5041151" y="598382"/>
            <a:ext cx="5871160" cy="7573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428">
                <a:gradFill>
                  <a:gsLst>
                    <a:gs pos="2917">
                      <a:srgbClr val="000000"/>
                    </a:gs>
                    <a:gs pos="30000">
                      <a:srgbClr val="000000"/>
                    </a:gs>
                  </a:gsLst>
                  <a:lin ang="5400000" scaled="0"/>
                </a:gradFill>
                <a:latin typeface="Consolas" panose="020B0609020204030204" pitchFamily="49" charset="0"/>
              </a:rPr>
              <a:t>SELECT </a:t>
            </a:r>
            <a:r>
              <a:rPr lang="en-US" sz="1428" b="1">
                <a:solidFill>
                  <a:srgbClr val="0078D4"/>
                </a:solidFill>
                <a:latin typeface="Consolas" panose="020B0609020204030204" pitchFamily="49" charset="0"/>
              </a:rPr>
              <a:t>CustomerKey</a:t>
            </a:r>
            <a:r>
              <a:rPr lang="en-US" sz="1428">
                <a:gradFill>
                  <a:gsLst>
                    <a:gs pos="2917">
                      <a:srgbClr val="000000"/>
                    </a:gs>
                    <a:gs pos="30000">
                      <a:srgbClr val="000000"/>
                    </a:gs>
                  </a:gsLst>
                  <a:lin ang="5400000" scaled="0"/>
                </a:gradFill>
                <a:latin typeface="Consolas" panose="020B0609020204030204" pitchFamily="49" charset="0"/>
              </a:rPr>
              <a:t>, SUM(</a:t>
            </a:r>
            <a:r>
              <a:rPr lang="en-US" sz="1428" b="1">
                <a:solidFill>
                  <a:srgbClr val="0078D4"/>
                </a:solidFill>
                <a:latin typeface="Consolas" panose="020B0609020204030204" pitchFamily="49" charset="0"/>
              </a:rPr>
              <a:t>Amount</a:t>
            </a:r>
            <a:r>
              <a:rPr lang="en-US" sz="1428">
                <a:gradFill>
                  <a:gsLst>
                    <a:gs pos="2917">
                      <a:srgbClr val="000000"/>
                    </a:gs>
                    <a:gs pos="30000">
                      <a:srgbClr val="000000"/>
                    </a:gs>
                  </a:gsLst>
                  <a:lin ang="5400000" scaled="0"/>
                </a:gradFill>
                <a:latin typeface="Consolas" panose="020B0609020204030204" pitchFamily="49" charset="0"/>
              </a:rPr>
              <a:t>) FROM &lt;table&gt;</a:t>
            </a:r>
          </a:p>
          <a:p>
            <a:pPr defTabSz="932563">
              <a:defRPr/>
            </a:pPr>
            <a:r>
              <a:rPr lang="en-US" sz="1428">
                <a:gradFill>
                  <a:gsLst>
                    <a:gs pos="2917">
                      <a:srgbClr val="000000"/>
                    </a:gs>
                    <a:gs pos="30000">
                      <a:srgbClr val="000000"/>
                    </a:gs>
                  </a:gsLst>
                  <a:lin ang="5400000" scaled="0"/>
                </a:gradFill>
                <a:latin typeface="Consolas" panose="020B0609020204030204" pitchFamily="49" charset="0"/>
              </a:rPr>
              <a:t>WHERE CustomerKey = </a:t>
            </a:r>
            <a:r>
              <a:rPr lang="en-US" sz="1428" b="1">
                <a:solidFill>
                  <a:srgbClr val="0078D4"/>
                </a:solidFill>
                <a:latin typeface="Consolas" panose="020B0609020204030204" pitchFamily="49" charset="0"/>
              </a:rPr>
              <a:t>489233</a:t>
            </a:r>
            <a:r>
              <a:rPr lang="en-US" sz="1428">
                <a:gradFill>
                  <a:gsLst>
                    <a:gs pos="2917">
                      <a:srgbClr val="000000"/>
                    </a:gs>
                    <a:gs pos="30000">
                      <a:srgbClr val="000000"/>
                    </a:gs>
                  </a:gsLst>
                  <a:lin ang="5400000" scaled="0"/>
                </a:gradFill>
                <a:latin typeface="Consolas" panose="020B0609020204030204" pitchFamily="49" charset="0"/>
              </a:rPr>
              <a:t> </a:t>
            </a:r>
          </a:p>
        </p:txBody>
      </p:sp>
      <p:sp>
        <p:nvSpPr>
          <p:cNvPr id="74" name="TextBox 73">
            <a:extLst>
              <a:ext uri="{FF2B5EF4-FFF2-40B4-BE49-F238E27FC236}">
                <a16:creationId xmlns:a16="http://schemas.microsoft.com/office/drawing/2014/main" id="{4632E263-8CA5-DF45-A477-C214AB7F0256}"/>
              </a:ext>
            </a:extLst>
          </p:cNvPr>
          <p:cNvSpPr txBox="1"/>
          <p:nvPr/>
        </p:nvSpPr>
        <p:spPr>
          <a:xfrm>
            <a:off x="5041150"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CustomerKey</a:t>
            </a:r>
            <a:endParaRPr lang="en-US" sz="918">
              <a:gradFill>
                <a:gsLst>
                  <a:gs pos="2917">
                    <a:srgbClr val="000000"/>
                  </a:gs>
                  <a:gs pos="30000">
                    <a:srgbClr val="000000"/>
                  </a:gs>
                </a:gsLst>
                <a:lin ang="5400000" scaled="0"/>
              </a:gradFill>
              <a:latin typeface="Segoe UI"/>
            </a:endParaRPr>
          </a:p>
        </p:txBody>
      </p:sp>
      <p:sp>
        <p:nvSpPr>
          <p:cNvPr id="75" name="TextBox 74">
            <a:extLst>
              <a:ext uri="{FF2B5EF4-FFF2-40B4-BE49-F238E27FC236}">
                <a16:creationId xmlns:a16="http://schemas.microsoft.com/office/drawing/2014/main" id="{5F63BD72-6578-724C-8721-7CFBCE6F0325}"/>
              </a:ext>
            </a:extLst>
          </p:cNvPr>
          <p:cNvSpPr txBox="1"/>
          <p:nvPr/>
        </p:nvSpPr>
        <p:spPr>
          <a:xfrm>
            <a:off x="6648919"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ProductKey</a:t>
            </a:r>
            <a:endParaRPr lang="en-US" sz="918">
              <a:gradFill>
                <a:gsLst>
                  <a:gs pos="2917">
                    <a:srgbClr val="000000"/>
                  </a:gs>
                  <a:gs pos="30000">
                    <a:srgbClr val="000000"/>
                  </a:gs>
                </a:gsLst>
                <a:lin ang="5400000" scaled="0"/>
              </a:gradFill>
              <a:latin typeface="Segoe UI"/>
            </a:endParaRPr>
          </a:p>
        </p:txBody>
      </p:sp>
      <p:sp>
        <p:nvSpPr>
          <p:cNvPr id="76" name="TextBox 75">
            <a:extLst>
              <a:ext uri="{FF2B5EF4-FFF2-40B4-BE49-F238E27FC236}">
                <a16:creationId xmlns:a16="http://schemas.microsoft.com/office/drawing/2014/main" id="{799ABCF5-BB32-CB4B-8198-DD419ED8355F}"/>
              </a:ext>
            </a:extLst>
          </p:cNvPr>
          <p:cNvSpPr txBox="1"/>
          <p:nvPr/>
        </p:nvSpPr>
        <p:spPr>
          <a:xfrm>
            <a:off x="8256687" y="1442881"/>
            <a:ext cx="1010320" cy="288137"/>
          </a:xfrm>
          <a:prstGeom prst="rect">
            <a:avLst/>
          </a:prstGeom>
          <a:noFill/>
        </p:spPr>
        <p:txBody>
          <a:bodyPr wrap="square" lIns="0" tIns="0" rIns="0" bIns="0" rtlCol="0" anchor="b" anchorCtr="0">
            <a:spAutoFit/>
          </a:bodyPr>
          <a:lstStyle/>
          <a:p>
            <a:pPr defTabSz="932563">
              <a:defRPr/>
            </a:pPr>
            <a:r>
              <a:rPr lang="en-US" sz="918">
                <a:gradFill>
                  <a:gsLst>
                    <a:gs pos="2917">
                      <a:srgbClr val="000000"/>
                    </a:gs>
                    <a:gs pos="30000">
                      <a:srgbClr val="000000"/>
                    </a:gs>
                  </a:gsLst>
                  <a:lin ang="5400000" scaled="0"/>
                </a:gradFill>
                <a:latin typeface="Segoe UI"/>
              </a:rPr>
              <a:t>Secondary index </a:t>
            </a:r>
            <a:r>
              <a:rPr lang="en-US" sz="918" b="1">
                <a:solidFill>
                  <a:srgbClr val="0078D4"/>
                </a:solidFill>
                <a:latin typeface="Segoe UI"/>
              </a:rPr>
              <a:t>CustomerKey</a:t>
            </a:r>
          </a:p>
        </p:txBody>
      </p:sp>
      <p:sp>
        <p:nvSpPr>
          <p:cNvPr id="77" name="TextBox 76">
            <a:extLst>
              <a:ext uri="{FF2B5EF4-FFF2-40B4-BE49-F238E27FC236}">
                <a16:creationId xmlns:a16="http://schemas.microsoft.com/office/drawing/2014/main" id="{86EAD4EB-237B-3243-B21C-73543F971B22}"/>
              </a:ext>
            </a:extLst>
          </p:cNvPr>
          <p:cNvSpPr txBox="1"/>
          <p:nvPr/>
        </p:nvSpPr>
        <p:spPr>
          <a:xfrm>
            <a:off x="9585631" y="1589762"/>
            <a:ext cx="1010320" cy="144069"/>
          </a:xfrm>
          <a:prstGeom prst="rect">
            <a:avLst/>
          </a:prstGeom>
          <a:noFill/>
        </p:spPr>
        <p:txBody>
          <a:bodyPr wrap="square" lIns="0" tIns="0" rIns="0" bIns="0" rtlCol="0">
            <a:spAutoFit/>
          </a:bodyPr>
          <a:lstStyle/>
          <a:p>
            <a:pPr defTabSz="932563">
              <a:defRPr/>
            </a:pPr>
            <a:r>
              <a:rPr lang="en-US" sz="918" b="1">
                <a:solidFill>
                  <a:srgbClr val="0078D4"/>
                </a:solidFill>
                <a:latin typeface="Segoe UI"/>
              </a:rPr>
              <a:t>Amount</a:t>
            </a:r>
          </a:p>
        </p:txBody>
      </p:sp>
      <p:grpSp>
        <p:nvGrpSpPr>
          <p:cNvPr id="27" name="Group 26">
            <a:extLst>
              <a:ext uri="{FF2B5EF4-FFF2-40B4-BE49-F238E27FC236}">
                <a16:creationId xmlns:a16="http://schemas.microsoft.com/office/drawing/2014/main" id="{5926ABCB-1844-F841-A3AB-59C897D4907F}"/>
              </a:ext>
            </a:extLst>
          </p:cNvPr>
          <p:cNvGrpSpPr/>
          <p:nvPr/>
        </p:nvGrpSpPr>
        <p:grpSpPr>
          <a:xfrm>
            <a:off x="5041149" y="1864563"/>
            <a:ext cx="1326679" cy="869495"/>
            <a:chOff x="4941887" y="1828169"/>
            <a:chExt cx="1300784" cy="852523"/>
          </a:xfrm>
          <a:solidFill>
            <a:schemeClr val="bg1">
              <a:lumMod val="85000"/>
            </a:schemeClr>
          </a:solidFill>
        </p:grpSpPr>
        <p:sp>
          <p:nvSpPr>
            <p:cNvPr id="25" name="Rectangle 24">
              <a:extLst>
                <a:ext uri="{FF2B5EF4-FFF2-40B4-BE49-F238E27FC236}">
                  <a16:creationId xmlns:a16="http://schemas.microsoft.com/office/drawing/2014/main" id="{1785CACC-0699-7245-86F5-7BFDA32AE7DB}"/>
                </a:ext>
              </a:extLst>
            </p:cNvPr>
            <p:cNvSpPr/>
            <p:nvPr/>
          </p:nvSpPr>
          <p:spPr bwMode="auto">
            <a:xfrm>
              <a:off x="4941887" y="1828169"/>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42D93411-98C8-AF4C-9CE5-3C12E5760DDA}"/>
                </a:ext>
              </a:extLst>
            </p:cNvPr>
            <p:cNvSpPr txBox="1"/>
            <p:nvPr/>
          </p:nvSpPr>
          <p:spPr>
            <a:xfrm>
              <a:off x="5000799" y="1890003"/>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120934</a:t>
              </a:r>
            </a:p>
          </p:txBody>
        </p:sp>
        <p:sp>
          <p:nvSpPr>
            <p:cNvPr id="88" name="TextBox 87">
              <a:extLst>
                <a:ext uri="{FF2B5EF4-FFF2-40B4-BE49-F238E27FC236}">
                  <a16:creationId xmlns:a16="http://schemas.microsoft.com/office/drawing/2014/main" id="{226A39E0-1544-5443-837A-084615211C47}"/>
                </a:ext>
              </a:extLst>
            </p:cNvPr>
            <p:cNvSpPr txBox="1"/>
            <p:nvPr/>
          </p:nvSpPr>
          <p:spPr>
            <a:xfrm>
              <a:off x="5000799" y="2501049"/>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567823</a:t>
              </a:r>
            </a:p>
          </p:txBody>
        </p:sp>
      </p:grpSp>
      <p:grpSp>
        <p:nvGrpSpPr>
          <p:cNvPr id="39" name="Group 38">
            <a:extLst>
              <a:ext uri="{FF2B5EF4-FFF2-40B4-BE49-F238E27FC236}">
                <a16:creationId xmlns:a16="http://schemas.microsoft.com/office/drawing/2014/main" id="{F12BAFBE-C3CA-6B47-8238-1EF1CC525A2E}"/>
              </a:ext>
            </a:extLst>
          </p:cNvPr>
          <p:cNvGrpSpPr/>
          <p:nvPr/>
        </p:nvGrpSpPr>
        <p:grpSpPr>
          <a:xfrm>
            <a:off x="5041149" y="3049600"/>
            <a:ext cx="1326679" cy="869495"/>
            <a:chOff x="4941887" y="2990076"/>
            <a:chExt cx="1300784" cy="852523"/>
          </a:xfrm>
        </p:grpSpPr>
        <p:sp>
          <p:nvSpPr>
            <p:cNvPr id="89" name="Rectangle 88">
              <a:extLst>
                <a:ext uri="{FF2B5EF4-FFF2-40B4-BE49-F238E27FC236}">
                  <a16:creationId xmlns:a16="http://schemas.microsoft.com/office/drawing/2014/main" id="{B1AAB024-47EA-2544-8DE3-76BFCEE9A82C}"/>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CF23A0DA-8359-D84B-B1D5-A1E3489550C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567823</a:t>
              </a:r>
            </a:p>
          </p:txBody>
        </p:sp>
        <p:sp>
          <p:nvSpPr>
            <p:cNvPr id="91" name="TextBox 90">
              <a:extLst>
                <a:ext uri="{FF2B5EF4-FFF2-40B4-BE49-F238E27FC236}">
                  <a16:creationId xmlns:a16="http://schemas.microsoft.com/office/drawing/2014/main" id="{3B5311B6-792B-1E42-A917-E9A06E0EF166}"/>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984531</a:t>
              </a:r>
            </a:p>
          </p:txBody>
        </p:sp>
      </p:grpSp>
      <p:grpSp>
        <p:nvGrpSpPr>
          <p:cNvPr id="92" name="Group 91">
            <a:extLst>
              <a:ext uri="{FF2B5EF4-FFF2-40B4-BE49-F238E27FC236}">
                <a16:creationId xmlns:a16="http://schemas.microsoft.com/office/drawing/2014/main" id="{6E44C59A-CD4A-5940-9372-5DE3FC2D011A}"/>
              </a:ext>
            </a:extLst>
          </p:cNvPr>
          <p:cNvGrpSpPr/>
          <p:nvPr/>
        </p:nvGrpSpPr>
        <p:grpSpPr>
          <a:xfrm>
            <a:off x="5041149" y="4237951"/>
            <a:ext cx="1326679" cy="869495"/>
            <a:chOff x="4941887" y="2990076"/>
            <a:chExt cx="1300784" cy="852523"/>
          </a:xfrm>
        </p:grpSpPr>
        <p:sp>
          <p:nvSpPr>
            <p:cNvPr id="93" name="Rectangle 92">
              <a:extLst>
                <a:ext uri="{FF2B5EF4-FFF2-40B4-BE49-F238E27FC236}">
                  <a16:creationId xmlns:a16="http://schemas.microsoft.com/office/drawing/2014/main" id="{8BEFF774-6F36-1C4F-A234-9200E39D593B}"/>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8244ADAD-C0E9-BA4E-AC3C-B7CBB300B215}"/>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293402</a:t>
              </a:r>
            </a:p>
          </p:txBody>
        </p:sp>
        <p:sp>
          <p:nvSpPr>
            <p:cNvPr id="95" name="TextBox 94">
              <a:extLst>
                <a:ext uri="{FF2B5EF4-FFF2-40B4-BE49-F238E27FC236}">
                  <a16:creationId xmlns:a16="http://schemas.microsoft.com/office/drawing/2014/main" id="{5E8B4878-26A2-0C41-B435-041A5016280B}"/>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569462</a:t>
              </a:r>
            </a:p>
          </p:txBody>
        </p:sp>
      </p:grpSp>
      <p:grpSp>
        <p:nvGrpSpPr>
          <p:cNvPr id="96" name="Group 95">
            <a:extLst>
              <a:ext uri="{FF2B5EF4-FFF2-40B4-BE49-F238E27FC236}">
                <a16:creationId xmlns:a16="http://schemas.microsoft.com/office/drawing/2014/main" id="{81EB1993-4B2E-9B4A-81F4-4DBB21B8F1AB}"/>
              </a:ext>
            </a:extLst>
          </p:cNvPr>
          <p:cNvGrpSpPr/>
          <p:nvPr/>
        </p:nvGrpSpPr>
        <p:grpSpPr>
          <a:xfrm>
            <a:off x="5041149" y="5426301"/>
            <a:ext cx="1326679" cy="869495"/>
            <a:chOff x="4941887" y="2990076"/>
            <a:chExt cx="1300784" cy="852523"/>
          </a:xfrm>
        </p:grpSpPr>
        <p:sp>
          <p:nvSpPr>
            <p:cNvPr id="97" name="Rectangle 96">
              <a:extLst>
                <a:ext uri="{FF2B5EF4-FFF2-40B4-BE49-F238E27FC236}">
                  <a16:creationId xmlns:a16="http://schemas.microsoft.com/office/drawing/2014/main" id="{F7D94BD9-8E25-DF41-BC64-4F17ACF85043}"/>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6828125C-1F11-3F40-AE3A-735A8FE4B25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44523</a:t>
              </a:r>
            </a:p>
          </p:txBody>
        </p:sp>
        <p:sp>
          <p:nvSpPr>
            <p:cNvPr id="99" name="TextBox 98">
              <a:extLst>
                <a:ext uri="{FF2B5EF4-FFF2-40B4-BE49-F238E27FC236}">
                  <a16:creationId xmlns:a16="http://schemas.microsoft.com/office/drawing/2014/main" id="{B69BEED3-9996-5F4A-84BD-C446552A4CE2}"/>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203431</a:t>
              </a:r>
            </a:p>
          </p:txBody>
        </p:sp>
      </p:grpSp>
      <p:grpSp>
        <p:nvGrpSpPr>
          <p:cNvPr id="100" name="Group 99">
            <a:extLst>
              <a:ext uri="{FF2B5EF4-FFF2-40B4-BE49-F238E27FC236}">
                <a16:creationId xmlns:a16="http://schemas.microsoft.com/office/drawing/2014/main" id="{2B05417B-F98F-4344-94DE-3363C49648F9}"/>
              </a:ext>
            </a:extLst>
          </p:cNvPr>
          <p:cNvGrpSpPr/>
          <p:nvPr/>
        </p:nvGrpSpPr>
        <p:grpSpPr>
          <a:xfrm>
            <a:off x="6648919" y="1864563"/>
            <a:ext cx="1326679" cy="869495"/>
            <a:chOff x="4941887" y="1828169"/>
            <a:chExt cx="1300784" cy="852523"/>
          </a:xfrm>
          <a:solidFill>
            <a:schemeClr val="bg1"/>
          </a:solidFill>
        </p:grpSpPr>
        <p:sp>
          <p:nvSpPr>
            <p:cNvPr id="101" name="Rectangle 100">
              <a:extLst>
                <a:ext uri="{FF2B5EF4-FFF2-40B4-BE49-F238E27FC236}">
                  <a16:creationId xmlns:a16="http://schemas.microsoft.com/office/drawing/2014/main" id="{3F288FEB-D24F-E34B-9250-71BE9BE3820D}"/>
                </a:ext>
              </a:extLst>
            </p:cNvPr>
            <p:cNvSpPr/>
            <p:nvPr/>
          </p:nvSpPr>
          <p:spPr bwMode="auto">
            <a:xfrm>
              <a:off x="4941887" y="1828169"/>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1CC430A0-06E3-4D41-8274-BD4DD8B10B72}"/>
                </a:ext>
              </a:extLst>
            </p:cNvPr>
            <p:cNvSpPr txBox="1"/>
            <p:nvPr/>
          </p:nvSpPr>
          <p:spPr>
            <a:xfrm>
              <a:off x="5000799" y="1890003"/>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1</a:t>
              </a:r>
            </a:p>
          </p:txBody>
        </p:sp>
        <p:sp>
          <p:nvSpPr>
            <p:cNvPr id="103" name="TextBox 102">
              <a:extLst>
                <a:ext uri="{FF2B5EF4-FFF2-40B4-BE49-F238E27FC236}">
                  <a16:creationId xmlns:a16="http://schemas.microsoft.com/office/drawing/2014/main" id="{73CC548E-17FF-B442-83B8-3D3895097C69}"/>
                </a:ext>
              </a:extLst>
            </p:cNvPr>
            <p:cNvSpPr txBox="1"/>
            <p:nvPr/>
          </p:nvSpPr>
          <p:spPr>
            <a:xfrm>
              <a:off x="5000799" y="2501049"/>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grpSp>
      <p:grpSp>
        <p:nvGrpSpPr>
          <p:cNvPr id="104" name="Group 103">
            <a:extLst>
              <a:ext uri="{FF2B5EF4-FFF2-40B4-BE49-F238E27FC236}">
                <a16:creationId xmlns:a16="http://schemas.microsoft.com/office/drawing/2014/main" id="{4ABE6253-AA40-C941-BCE3-8A4A313C0D8A}"/>
              </a:ext>
            </a:extLst>
          </p:cNvPr>
          <p:cNvGrpSpPr/>
          <p:nvPr/>
        </p:nvGrpSpPr>
        <p:grpSpPr>
          <a:xfrm>
            <a:off x="6648919" y="3049600"/>
            <a:ext cx="1326679" cy="869495"/>
            <a:chOff x="4941887" y="2990076"/>
            <a:chExt cx="1300784" cy="852523"/>
          </a:xfrm>
          <a:solidFill>
            <a:schemeClr val="bg1"/>
          </a:solidFill>
        </p:grpSpPr>
        <p:sp>
          <p:nvSpPr>
            <p:cNvPr id="105" name="Rectangle 104">
              <a:extLst>
                <a:ext uri="{FF2B5EF4-FFF2-40B4-BE49-F238E27FC236}">
                  <a16:creationId xmlns:a16="http://schemas.microsoft.com/office/drawing/2014/main" id="{88915D8D-3F1B-3545-A7D5-F54D7970D88A}"/>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DE5C7E58-BF82-7443-ACF1-6E4FCF007B30}"/>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sp>
          <p:nvSpPr>
            <p:cNvPr id="107" name="TextBox 106">
              <a:extLst>
                <a:ext uri="{FF2B5EF4-FFF2-40B4-BE49-F238E27FC236}">
                  <a16:creationId xmlns:a16="http://schemas.microsoft.com/office/drawing/2014/main" id="{4C23402A-27FE-944A-856D-AA6DC7FF05A4}"/>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5423</a:t>
              </a:r>
            </a:p>
          </p:txBody>
        </p:sp>
      </p:grpSp>
      <p:grpSp>
        <p:nvGrpSpPr>
          <p:cNvPr id="108" name="Group 107">
            <a:extLst>
              <a:ext uri="{FF2B5EF4-FFF2-40B4-BE49-F238E27FC236}">
                <a16:creationId xmlns:a16="http://schemas.microsoft.com/office/drawing/2014/main" id="{95B21C69-1D85-2542-BD46-EE9E758857BC}"/>
              </a:ext>
            </a:extLst>
          </p:cNvPr>
          <p:cNvGrpSpPr/>
          <p:nvPr/>
        </p:nvGrpSpPr>
        <p:grpSpPr>
          <a:xfrm>
            <a:off x="6648919" y="4237951"/>
            <a:ext cx="1326679" cy="869495"/>
            <a:chOff x="4941887" y="2990076"/>
            <a:chExt cx="1300784" cy="852523"/>
          </a:xfrm>
          <a:solidFill>
            <a:schemeClr val="bg1"/>
          </a:solidFill>
        </p:grpSpPr>
        <p:sp>
          <p:nvSpPr>
            <p:cNvPr id="109" name="Rectangle 108">
              <a:extLst>
                <a:ext uri="{FF2B5EF4-FFF2-40B4-BE49-F238E27FC236}">
                  <a16:creationId xmlns:a16="http://schemas.microsoft.com/office/drawing/2014/main" id="{AA94233E-03E6-D74B-8A4A-C1772E9EEE7B}"/>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68847981-28AE-4742-B575-89B5573D943B}"/>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5427</a:t>
              </a:r>
            </a:p>
          </p:txBody>
        </p:sp>
        <p:sp>
          <p:nvSpPr>
            <p:cNvPr id="111" name="TextBox 110">
              <a:extLst>
                <a:ext uri="{FF2B5EF4-FFF2-40B4-BE49-F238E27FC236}">
                  <a16:creationId xmlns:a16="http://schemas.microsoft.com/office/drawing/2014/main" id="{C2CB43CE-2E4F-514D-9342-F9C7B1FBF011}"/>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7230</a:t>
              </a:r>
            </a:p>
          </p:txBody>
        </p:sp>
      </p:grpSp>
      <p:grpSp>
        <p:nvGrpSpPr>
          <p:cNvPr id="112" name="Group 111">
            <a:extLst>
              <a:ext uri="{FF2B5EF4-FFF2-40B4-BE49-F238E27FC236}">
                <a16:creationId xmlns:a16="http://schemas.microsoft.com/office/drawing/2014/main" id="{7F8461A5-6973-7340-998E-5F21AF39ABBF}"/>
              </a:ext>
            </a:extLst>
          </p:cNvPr>
          <p:cNvGrpSpPr/>
          <p:nvPr/>
        </p:nvGrpSpPr>
        <p:grpSpPr>
          <a:xfrm>
            <a:off x="6648919" y="5426301"/>
            <a:ext cx="1326679" cy="869495"/>
            <a:chOff x="4941887" y="2990076"/>
            <a:chExt cx="1300784" cy="852523"/>
          </a:xfrm>
          <a:solidFill>
            <a:schemeClr val="bg1"/>
          </a:solidFill>
        </p:grpSpPr>
        <p:sp>
          <p:nvSpPr>
            <p:cNvPr id="113" name="Rectangle 112">
              <a:extLst>
                <a:ext uri="{FF2B5EF4-FFF2-40B4-BE49-F238E27FC236}">
                  <a16:creationId xmlns:a16="http://schemas.microsoft.com/office/drawing/2014/main" id="{FEC3B1ED-E6F2-8D40-92DC-39DA9FA9B2F0}"/>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F3516873-2542-FE4E-A0F6-366F1E9C35B1}"/>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7320</a:t>
              </a:r>
            </a:p>
          </p:txBody>
        </p:sp>
        <p:sp>
          <p:nvSpPr>
            <p:cNvPr id="115" name="TextBox 114">
              <a:extLst>
                <a:ext uri="{FF2B5EF4-FFF2-40B4-BE49-F238E27FC236}">
                  <a16:creationId xmlns:a16="http://schemas.microsoft.com/office/drawing/2014/main" id="{468CBD68-D54C-4B41-BF6D-C096614F59AF}"/>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9435</a:t>
              </a:r>
            </a:p>
          </p:txBody>
        </p:sp>
      </p:grpSp>
      <p:sp>
        <p:nvSpPr>
          <p:cNvPr id="116" name="TextBox 115">
            <a:extLst>
              <a:ext uri="{FF2B5EF4-FFF2-40B4-BE49-F238E27FC236}">
                <a16:creationId xmlns:a16="http://schemas.microsoft.com/office/drawing/2014/main" id="{E893A147-06EE-FA49-8AC1-0767E44FD6F4}"/>
              </a:ext>
            </a:extLst>
          </p:cNvPr>
          <p:cNvSpPr txBox="1"/>
          <p:nvPr/>
        </p:nvSpPr>
        <p:spPr>
          <a:xfrm>
            <a:off x="3834639" y="1927627"/>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Minimum &gt;</a:t>
            </a:r>
          </a:p>
        </p:txBody>
      </p:sp>
      <p:sp>
        <p:nvSpPr>
          <p:cNvPr id="117" name="TextBox 116">
            <a:extLst>
              <a:ext uri="{FF2B5EF4-FFF2-40B4-BE49-F238E27FC236}">
                <a16:creationId xmlns:a16="http://schemas.microsoft.com/office/drawing/2014/main" id="{561EAB05-AEF3-9645-B7DE-AAB4675CFA79}"/>
              </a:ext>
            </a:extLst>
          </p:cNvPr>
          <p:cNvSpPr txBox="1"/>
          <p:nvPr/>
        </p:nvSpPr>
        <p:spPr>
          <a:xfrm>
            <a:off x="3834941" y="2549289"/>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Maximum &gt;</a:t>
            </a:r>
          </a:p>
        </p:txBody>
      </p:sp>
      <p:cxnSp>
        <p:nvCxnSpPr>
          <p:cNvPr id="7" name="Straight Arrow Connector 6">
            <a:extLst>
              <a:ext uri="{FF2B5EF4-FFF2-40B4-BE49-F238E27FC236}">
                <a16:creationId xmlns:a16="http://schemas.microsoft.com/office/drawing/2014/main" id="{D3B66785-7E34-EE4D-B91F-9DD1BE225478}"/>
              </a:ext>
            </a:extLst>
          </p:cNvPr>
          <p:cNvCxnSpPr>
            <a:cxnSpLocks/>
          </p:cNvCxnSpPr>
          <p:nvPr/>
        </p:nvCxnSpPr>
        <p:spPr>
          <a:xfrm>
            <a:off x="7300431" y="2313978"/>
            <a:ext cx="0" cy="3632244"/>
          </a:xfrm>
          <a:prstGeom prst="straightConnector1">
            <a:avLst/>
          </a:prstGeom>
          <a:ln w="25400">
            <a:solidFill>
              <a:schemeClr val="bg1">
                <a:lumMod val="8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60FC444B-87BC-DF4A-A809-D303D65B0242}"/>
              </a:ext>
            </a:extLst>
          </p:cNvPr>
          <p:cNvSpPr>
            <a:spLocks noGrp="1"/>
          </p:cNvSpPr>
          <p:nvPr>
            <p:ph type="title"/>
          </p:nvPr>
        </p:nvSpPr>
        <p:spPr>
          <a:xfrm>
            <a:off x="600856" y="2930616"/>
            <a:ext cx="3245373" cy="3327379"/>
          </a:xfrm>
        </p:spPr>
        <p:txBody>
          <a:bodyPr anchor="t"/>
          <a:lstStyle/>
          <a:p>
            <a:r>
              <a:rPr lang="en-US"/>
              <a:t>Scaling to Petabytes</a:t>
            </a:r>
            <a:br>
              <a:rPr lang="en-US"/>
            </a:br>
            <a:br>
              <a:rPr lang="en-US"/>
            </a:br>
            <a:r>
              <a:rPr lang="en-US" sz="2448" b="1">
                <a:solidFill>
                  <a:prstClr val="black"/>
                </a:solidFill>
              </a:rPr>
              <a:t>Secondary Indexes</a:t>
            </a:r>
            <a:br>
              <a:rPr lang="en-US" sz="2448" b="1">
                <a:solidFill>
                  <a:prstClr val="black"/>
                </a:solidFill>
              </a:rPr>
            </a:br>
            <a:r>
              <a:rPr lang="en-US" sz="1020" b="1">
                <a:solidFill>
                  <a:prstClr val="black"/>
                </a:solidFill>
              </a:rPr>
              <a:t>Alternate path to seek records</a:t>
            </a:r>
            <a:br>
              <a:rPr lang="en-US" sz="1020" b="1">
                <a:solidFill>
                  <a:prstClr val="black"/>
                </a:solidFill>
              </a:rPr>
            </a:br>
            <a:r>
              <a:rPr lang="en-US" sz="1020" b="1">
                <a:solidFill>
                  <a:prstClr val="black"/>
                </a:solidFill>
              </a:rPr>
              <a:t>Fine grained storage for fast response</a:t>
            </a:r>
            <a:br>
              <a:rPr lang="en-US" sz="2448" b="1">
                <a:solidFill>
                  <a:prstClr val="black"/>
                </a:solidFill>
              </a:rPr>
            </a:br>
            <a:br>
              <a:rPr lang="en-US" sz="2448">
                <a:solidFill>
                  <a:prstClr val="black"/>
                </a:solidFill>
              </a:rPr>
            </a:br>
            <a:endParaRPr lang="en-US"/>
          </a:p>
        </p:txBody>
      </p:sp>
      <p:sp>
        <p:nvSpPr>
          <p:cNvPr id="131" name="Rectangle 130">
            <a:extLst>
              <a:ext uri="{FF2B5EF4-FFF2-40B4-BE49-F238E27FC236}">
                <a16:creationId xmlns:a16="http://schemas.microsoft.com/office/drawing/2014/main" id="{BBD2E69B-F4A0-B84C-8EE3-69C3C96DD374}"/>
              </a:ext>
            </a:extLst>
          </p:cNvPr>
          <p:cNvSpPr/>
          <p:nvPr/>
        </p:nvSpPr>
        <p:spPr bwMode="auto">
          <a:xfrm>
            <a:off x="8256688"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a:t>
            </a:r>
          </a:p>
        </p:txBody>
      </p:sp>
      <p:sp>
        <p:nvSpPr>
          <p:cNvPr id="85" name="Rectangle 84">
            <a:extLst>
              <a:ext uri="{FF2B5EF4-FFF2-40B4-BE49-F238E27FC236}">
                <a16:creationId xmlns:a16="http://schemas.microsoft.com/office/drawing/2014/main" id="{36334D87-39DE-744D-845F-5A2737AEA41D}"/>
              </a:ext>
            </a:extLst>
          </p:cNvPr>
          <p:cNvSpPr/>
          <p:nvPr/>
        </p:nvSpPr>
        <p:spPr bwMode="auto">
          <a:xfrm>
            <a:off x="8256688"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a:t>
            </a:r>
          </a:p>
        </p:txBody>
      </p:sp>
      <p:sp>
        <p:nvSpPr>
          <p:cNvPr id="150" name="Rectangle 149">
            <a:extLst>
              <a:ext uri="{FF2B5EF4-FFF2-40B4-BE49-F238E27FC236}">
                <a16:creationId xmlns:a16="http://schemas.microsoft.com/office/drawing/2014/main" id="{0B03D4D2-3963-C941-BCC0-20D719BAC510}"/>
              </a:ext>
            </a:extLst>
          </p:cNvPr>
          <p:cNvSpPr/>
          <p:nvPr/>
        </p:nvSpPr>
        <p:spPr bwMode="auto">
          <a:xfrm>
            <a:off x="8256688"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10000</a:t>
            </a:r>
          </a:p>
        </p:txBody>
      </p:sp>
      <p:sp>
        <p:nvSpPr>
          <p:cNvPr id="151" name="Rectangle 150">
            <a:extLst>
              <a:ext uri="{FF2B5EF4-FFF2-40B4-BE49-F238E27FC236}">
                <a16:creationId xmlns:a16="http://schemas.microsoft.com/office/drawing/2014/main" id="{B774A217-8CCB-1042-A34E-26877817E2DF}"/>
              </a:ext>
            </a:extLst>
          </p:cNvPr>
          <p:cNvSpPr/>
          <p:nvPr/>
        </p:nvSpPr>
        <p:spPr bwMode="auto">
          <a:xfrm>
            <a:off x="8256688"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15000</a:t>
            </a:r>
          </a:p>
        </p:txBody>
      </p:sp>
      <p:sp>
        <p:nvSpPr>
          <p:cNvPr id="152" name="Rectangle 151">
            <a:extLst>
              <a:ext uri="{FF2B5EF4-FFF2-40B4-BE49-F238E27FC236}">
                <a16:creationId xmlns:a16="http://schemas.microsoft.com/office/drawing/2014/main" id="{99DC2311-9D99-F24F-9F10-A2F5F9ED5C4F}"/>
              </a:ext>
            </a:extLst>
          </p:cNvPr>
          <p:cNvSpPr/>
          <p:nvPr/>
        </p:nvSpPr>
        <p:spPr bwMode="auto">
          <a:xfrm>
            <a:off x="8256688"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20000</a:t>
            </a:r>
          </a:p>
        </p:txBody>
      </p:sp>
      <p:sp>
        <p:nvSpPr>
          <p:cNvPr id="153" name="Rectangle 152">
            <a:extLst>
              <a:ext uri="{FF2B5EF4-FFF2-40B4-BE49-F238E27FC236}">
                <a16:creationId xmlns:a16="http://schemas.microsoft.com/office/drawing/2014/main" id="{F7BBDD41-F53D-874F-BDB5-DDA09D63FC7E}"/>
              </a:ext>
            </a:extLst>
          </p:cNvPr>
          <p:cNvSpPr/>
          <p:nvPr/>
        </p:nvSpPr>
        <p:spPr bwMode="auto">
          <a:xfrm>
            <a:off x="8256688"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25000</a:t>
            </a:r>
          </a:p>
        </p:txBody>
      </p:sp>
      <p:sp>
        <p:nvSpPr>
          <p:cNvPr id="154" name="Rectangle 153">
            <a:extLst>
              <a:ext uri="{FF2B5EF4-FFF2-40B4-BE49-F238E27FC236}">
                <a16:creationId xmlns:a16="http://schemas.microsoft.com/office/drawing/2014/main" id="{92C36A86-5397-9346-897E-37D415D824A4}"/>
              </a:ext>
            </a:extLst>
          </p:cNvPr>
          <p:cNvSpPr/>
          <p:nvPr/>
        </p:nvSpPr>
        <p:spPr bwMode="auto">
          <a:xfrm>
            <a:off x="8256688"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30000</a:t>
            </a:r>
          </a:p>
        </p:txBody>
      </p:sp>
      <p:sp>
        <p:nvSpPr>
          <p:cNvPr id="171" name="Rectangle 170">
            <a:extLst>
              <a:ext uri="{FF2B5EF4-FFF2-40B4-BE49-F238E27FC236}">
                <a16:creationId xmlns:a16="http://schemas.microsoft.com/office/drawing/2014/main" id="{0CB12277-40E2-4C4F-9672-7D36EB3A2FFE}"/>
              </a:ext>
            </a:extLst>
          </p:cNvPr>
          <p:cNvSpPr/>
          <p:nvPr/>
        </p:nvSpPr>
        <p:spPr bwMode="auto">
          <a:xfrm>
            <a:off x="8256688"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35000</a:t>
            </a:r>
          </a:p>
        </p:txBody>
      </p:sp>
      <p:sp>
        <p:nvSpPr>
          <p:cNvPr id="172" name="Rectangle 171">
            <a:extLst>
              <a:ext uri="{FF2B5EF4-FFF2-40B4-BE49-F238E27FC236}">
                <a16:creationId xmlns:a16="http://schemas.microsoft.com/office/drawing/2014/main" id="{564F1201-4365-AB42-912D-9791C2D63077}"/>
              </a:ext>
            </a:extLst>
          </p:cNvPr>
          <p:cNvSpPr/>
          <p:nvPr/>
        </p:nvSpPr>
        <p:spPr bwMode="auto">
          <a:xfrm>
            <a:off x="8256688"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40000</a:t>
            </a:r>
          </a:p>
        </p:txBody>
      </p:sp>
      <p:sp>
        <p:nvSpPr>
          <p:cNvPr id="173" name="Rectangle 172">
            <a:extLst>
              <a:ext uri="{FF2B5EF4-FFF2-40B4-BE49-F238E27FC236}">
                <a16:creationId xmlns:a16="http://schemas.microsoft.com/office/drawing/2014/main" id="{5A53F5F9-C11C-A94F-851A-9DABF6520769}"/>
              </a:ext>
            </a:extLst>
          </p:cNvPr>
          <p:cNvSpPr/>
          <p:nvPr/>
        </p:nvSpPr>
        <p:spPr bwMode="auto">
          <a:xfrm>
            <a:off x="8256688"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45000</a:t>
            </a:r>
          </a:p>
        </p:txBody>
      </p:sp>
      <p:sp>
        <p:nvSpPr>
          <p:cNvPr id="174" name="Rectangle 173">
            <a:extLst>
              <a:ext uri="{FF2B5EF4-FFF2-40B4-BE49-F238E27FC236}">
                <a16:creationId xmlns:a16="http://schemas.microsoft.com/office/drawing/2014/main" id="{9DDD586D-F7FA-1646-BB1F-FE6D555F657F}"/>
              </a:ext>
            </a:extLst>
          </p:cNvPr>
          <p:cNvSpPr/>
          <p:nvPr/>
        </p:nvSpPr>
        <p:spPr bwMode="auto">
          <a:xfrm>
            <a:off x="8256688"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50000</a:t>
            </a:r>
          </a:p>
        </p:txBody>
      </p:sp>
      <p:sp>
        <p:nvSpPr>
          <p:cNvPr id="175" name="Rectangle 174">
            <a:extLst>
              <a:ext uri="{FF2B5EF4-FFF2-40B4-BE49-F238E27FC236}">
                <a16:creationId xmlns:a16="http://schemas.microsoft.com/office/drawing/2014/main" id="{F9A584B9-621C-0A40-9D5E-E408FAFAA674}"/>
              </a:ext>
            </a:extLst>
          </p:cNvPr>
          <p:cNvSpPr/>
          <p:nvPr/>
        </p:nvSpPr>
        <p:spPr bwMode="auto">
          <a:xfrm>
            <a:off x="8256688"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55000</a:t>
            </a:r>
          </a:p>
        </p:txBody>
      </p:sp>
      <p:sp>
        <p:nvSpPr>
          <p:cNvPr id="176" name="Rectangle 175">
            <a:extLst>
              <a:ext uri="{FF2B5EF4-FFF2-40B4-BE49-F238E27FC236}">
                <a16:creationId xmlns:a16="http://schemas.microsoft.com/office/drawing/2014/main" id="{5264D973-10D4-CE49-94AD-6A7A32B51AC3}"/>
              </a:ext>
            </a:extLst>
          </p:cNvPr>
          <p:cNvSpPr/>
          <p:nvPr/>
        </p:nvSpPr>
        <p:spPr bwMode="auto">
          <a:xfrm>
            <a:off x="8256688"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60000</a:t>
            </a:r>
          </a:p>
        </p:txBody>
      </p:sp>
      <p:sp>
        <p:nvSpPr>
          <p:cNvPr id="177" name="Rectangle 176">
            <a:extLst>
              <a:ext uri="{FF2B5EF4-FFF2-40B4-BE49-F238E27FC236}">
                <a16:creationId xmlns:a16="http://schemas.microsoft.com/office/drawing/2014/main" id="{41078A7C-0898-344B-99A9-03781A22FCB3}"/>
              </a:ext>
            </a:extLst>
          </p:cNvPr>
          <p:cNvSpPr/>
          <p:nvPr/>
        </p:nvSpPr>
        <p:spPr bwMode="auto">
          <a:xfrm>
            <a:off x="8256688"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65000</a:t>
            </a:r>
          </a:p>
        </p:txBody>
      </p:sp>
      <p:sp>
        <p:nvSpPr>
          <p:cNvPr id="178" name="Rectangle 177">
            <a:extLst>
              <a:ext uri="{FF2B5EF4-FFF2-40B4-BE49-F238E27FC236}">
                <a16:creationId xmlns:a16="http://schemas.microsoft.com/office/drawing/2014/main" id="{C768E59E-D015-CB49-9401-6D0484531297}"/>
              </a:ext>
            </a:extLst>
          </p:cNvPr>
          <p:cNvSpPr/>
          <p:nvPr/>
        </p:nvSpPr>
        <p:spPr bwMode="auto">
          <a:xfrm>
            <a:off x="8256688"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70000</a:t>
            </a:r>
          </a:p>
        </p:txBody>
      </p:sp>
      <p:sp>
        <p:nvSpPr>
          <p:cNvPr id="179" name="Rectangle 178">
            <a:extLst>
              <a:ext uri="{FF2B5EF4-FFF2-40B4-BE49-F238E27FC236}">
                <a16:creationId xmlns:a16="http://schemas.microsoft.com/office/drawing/2014/main" id="{5FD71760-6BA2-044E-87E1-B44CB1866C4A}"/>
              </a:ext>
            </a:extLst>
          </p:cNvPr>
          <p:cNvSpPr/>
          <p:nvPr/>
        </p:nvSpPr>
        <p:spPr bwMode="auto">
          <a:xfrm>
            <a:off x="8256688"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75000</a:t>
            </a:r>
          </a:p>
        </p:txBody>
      </p:sp>
      <p:sp>
        <p:nvSpPr>
          <p:cNvPr id="180" name="Rectangle 179">
            <a:extLst>
              <a:ext uri="{FF2B5EF4-FFF2-40B4-BE49-F238E27FC236}">
                <a16:creationId xmlns:a16="http://schemas.microsoft.com/office/drawing/2014/main" id="{578C9171-43D5-7440-95A5-5CCAC54DE75F}"/>
              </a:ext>
            </a:extLst>
          </p:cNvPr>
          <p:cNvSpPr/>
          <p:nvPr/>
        </p:nvSpPr>
        <p:spPr bwMode="auto">
          <a:xfrm>
            <a:off x="8256688"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80000</a:t>
            </a:r>
          </a:p>
        </p:txBody>
      </p:sp>
      <p:sp>
        <p:nvSpPr>
          <p:cNvPr id="181" name="Rectangle 180">
            <a:extLst>
              <a:ext uri="{FF2B5EF4-FFF2-40B4-BE49-F238E27FC236}">
                <a16:creationId xmlns:a16="http://schemas.microsoft.com/office/drawing/2014/main" id="{C9451E55-B2C0-074C-938B-827D663BB5C3}"/>
              </a:ext>
            </a:extLst>
          </p:cNvPr>
          <p:cNvSpPr/>
          <p:nvPr/>
        </p:nvSpPr>
        <p:spPr bwMode="auto">
          <a:xfrm>
            <a:off x="8256688"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85000</a:t>
            </a:r>
          </a:p>
        </p:txBody>
      </p:sp>
      <p:sp>
        <p:nvSpPr>
          <p:cNvPr id="182" name="Rectangle 181">
            <a:extLst>
              <a:ext uri="{FF2B5EF4-FFF2-40B4-BE49-F238E27FC236}">
                <a16:creationId xmlns:a16="http://schemas.microsoft.com/office/drawing/2014/main" id="{BCABE243-F7C0-F84E-9430-7DB521C647E4}"/>
              </a:ext>
            </a:extLst>
          </p:cNvPr>
          <p:cNvSpPr/>
          <p:nvPr/>
        </p:nvSpPr>
        <p:spPr bwMode="auto">
          <a:xfrm>
            <a:off x="8256688"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90000</a:t>
            </a:r>
          </a:p>
        </p:txBody>
      </p:sp>
      <p:sp>
        <p:nvSpPr>
          <p:cNvPr id="183" name="Rectangle 182">
            <a:extLst>
              <a:ext uri="{FF2B5EF4-FFF2-40B4-BE49-F238E27FC236}">
                <a16:creationId xmlns:a16="http://schemas.microsoft.com/office/drawing/2014/main" id="{DA03859C-97A9-4645-8BDE-9678D4BE5B53}"/>
              </a:ext>
            </a:extLst>
          </p:cNvPr>
          <p:cNvSpPr/>
          <p:nvPr/>
        </p:nvSpPr>
        <p:spPr bwMode="auto">
          <a:xfrm>
            <a:off x="8256688"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95000</a:t>
            </a:r>
          </a:p>
        </p:txBody>
      </p:sp>
      <p:sp>
        <p:nvSpPr>
          <p:cNvPr id="185" name="Rectangle 184">
            <a:extLst>
              <a:ext uri="{FF2B5EF4-FFF2-40B4-BE49-F238E27FC236}">
                <a16:creationId xmlns:a16="http://schemas.microsoft.com/office/drawing/2014/main" id="{CE1AA501-2C10-9E49-92C7-B8993B3B672B}"/>
              </a:ext>
            </a:extLst>
          </p:cNvPr>
          <p:cNvSpPr/>
          <p:nvPr/>
        </p:nvSpPr>
        <p:spPr bwMode="auto">
          <a:xfrm>
            <a:off x="9585631"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6" name="Rectangle 185">
            <a:extLst>
              <a:ext uri="{FF2B5EF4-FFF2-40B4-BE49-F238E27FC236}">
                <a16:creationId xmlns:a16="http://schemas.microsoft.com/office/drawing/2014/main" id="{8C335829-5C7D-8B42-AB06-5AE1A977A309}"/>
              </a:ext>
            </a:extLst>
          </p:cNvPr>
          <p:cNvSpPr/>
          <p:nvPr/>
        </p:nvSpPr>
        <p:spPr bwMode="auto">
          <a:xfrm>
            <a:off x="9585631"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7" name="Rectangle 186">
            <a:extLst>
              <a:ext uri="{FF2B5EF4-FFF2-40B4-BE49-F238E27FC236}">
                <a16:creationId xmlns:a16="http://schemas.microsoft.com/office/drawing/2014/main" id="{88422125-3223-944A-821C-733700C6298C}"/>
              </a:ext>
            </a:extLst>
          </p:cNvPr>
          <p:cNvSpPr/>
          <p:nvPr/>
        </p:nvSpPr>
        <p:spPr bwMode="auto">
          <a:xfrm>
            <a:off x="9585631"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8" name="Rectangle 187">
            <a:extLst>
              <a:ext uri="{FF2B5EF4-FFF2-40B4-BE49-F238E27FC236}">
                <a16:creationId xmlns:a16="http://schemas.microsoft.com/office/drawing/2014/main" id="{0F51A4AC-C442-804F-9559-EFD4131C6994}"/>
              </a:ext>
            </a:extLst>
          </p:cNvPr>
          <p:cNvSpPr/>
          <p:nvPr/>
        </p:nvSpPr>
        <p:spPr bwMode="auto">
          <a:xfrm>
            <a:off x="9585631"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9" name="Rectangle 188">
            <a:extLst>
              <a:ext uri="{FF2B5EF4-FFF2-40B4-BE49-F238E27FC236}">
                <a16:creationId xmlns:a16="http://schemas.microsoft.com/office/drawing/2014/main" id="{98CB57FB-1BE7-2C4A-BCAF-16E934B00BDA}"/>
              </a:ext>
            </a:extLst>
          </p:cNvPr>
          <p:cNvSpPr/>
          <p:nvPr/>
        </p:nvSpPr>
        <p:spPr bwMode="auto">
          <a:xfrm>
            <a:off x="9585631"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0" name="Rectangle 189">
            <a:extLst>
              <a:ext uri="{FF2B5EF4-FFF2-40B4-BE49-F238E27FC236}">
                <a16:creationId xmlns:a16="http://schemas.microsoft.com/office/drawing/2014/main" id="{E617B630-4E35-3649-85BC-10011695426E}"/>
              </a:ext>
            </a:extLst>
          </p:cNvPr>
          <p:cNvSpPr/>
          <p:nvPr/>
        </p:nvSpPr>
        <p:spPr bwMode="auto">
          <a:xfrm>
            <a:off x="9585631"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1" name="Rectangle 190">
            <a:extLst>
              <a:ext uri="{FF2B5EF4-FFF2-40B4-BE49-F238E27FC236}">
                <a16:creationId xmlns:a16="http://schemas.microsoft.com/office/drawing/2014/main" id="{FD82F524-2A5D-144F-9DEE-8B8F74F5C6B6}"/>
              </a:ext>
            </a:extLst>
          </p:cNvPr>
          <p:cNvSpPr/>
          <p:nvPr/>
        </p:nvSpPr>
        <p:spPr bwMode="auto">
          <a:xfrm>
            <a:off x="9585631"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2" name="Rectangle 191">
            <a:extLst>
              <a:ext uri="{FF2B5EF4-FFF2-40B4-BE49-F238E27FC236}">
                <a16:creationId xmlns:a16="http://schemas.microsoft.com/office/drawing/2014/main" id="{6BB0CCA5-E514-9843-9D21-7225C01E643B}"/>
              </a:ext>
            </a:extLst>
          </p:cNvPr>
          <p:cNvSpPr/>
          <p:nvPr/>
        </p:nvSpPr>
        <p:spPr bwMode="auto">
          <a:xfrm>
            <a:off x="9585631"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3" name="Rectangle 192">
            <a:extLst>
              <a:ext uri="{FF2B5EF4-FFF2-40B4-BE49-F238E27FC236}">
                <a16:creationId xmlns:a16="http://schemas.microsoft.com/office/drawing/2014/main" id="{A4B1907A-30F6-D34F-A525-8F630EB2746D}"/>
              </a:ext>
            </a:extLst>
          </p:cNvPr>
          <p:cNvSpPr/>
          <p:nvPr/>
        </p:nvSpPr>
        <p:spPr bwMode="auto">
          <a:xfrm>
            <a:off x="9585631"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4" name="Rectangle 193">
            <a:extLst>
              <a:ext uri="{FF2B5EF4-FFF2-40B4-BE49-F238E27FC236}">
                <a16:creationId xmlns:a16="http://schemas.microsoft.com/office/drawing/2014/main" id="{C3207C0B-7DFD-5A41-9422-DD217DD6EF9B}"/>
              </a:ext>
            </a:extLst>
          </p:cNvPr>
          <p:cNvSpPr/>
          <p:nvPr/>
        </p:nvSpPr>
        <p:spPr bwMode="auto">
          <a:xfrm>
            <a:off x="9585631"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a:t>
            </a:r>
          </a:p>
        </p:txBody>
      </p:sp>
      <p:sp>
        <p:nvSpPr>
          <p:cNvPr id="195" name="Rectangle 194">
            <a:extLst>
              <a:ext uri="{FF2B5EF4-FFF2-40B4-BE49-F238E27FC236}">
                <a16:creationId xmlns:a16="http://schemas.microsoft.com/office/drawing/2014/main" id="{68A51A66-3E4E-B148-AFD2-1D2FA0E623B4}"/>
              </a:ext>
            </a:extLst>
          </p:cNvPr>
          <p:cNvSpPr/>
          <p:nvPr/>
        </p:nvSpPr>
        <p:spPr bwMode="auto">
          <a:xfrm>
            <a:off x="9585631"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6" name="Rectangle 195">
            <a:extLst>
              <a:ext uri="{FF2B5EF4-FFF2-40B4-BE49-F238E27FC236}">
                <a16:creationId xmlns:a16="http://schemas.microsoft.com/office/drawing/2014/main" id="{D82232D3-9A11-3F45-AF79-141F4581F4EA}"/>
              </a:ext>
            </a:extLst>
          </p:cNvPr>
          <p:cNvSpPr/>
          <p:nvPr/>
        </p:nvSpPr>
        <p:spPr bwMode="auto">
          <a:xfrm>
            <a:off x="9585631"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7" name="Rectangle 196">
            <a:extLst>
              <a:ext uri="{FF2B5EF4-FFF2-40B4-BE49-F238E27FC236}">
                <a16:creationId xmlns:a16="http://schemas.microsoft.com/office/drawing/2014/main" id="{9AD661F7-77D0-CA46-865B-6FE896D29898}"/>
              </a:ext>
            </a:extLst>
          </p:cNvPr>
          <p:cNvSpPr/>
          <p:nvPr/>
        </p:nvSpPr>
        <p:spPr bwMode="auto">
          <a:xfrm>
            <a:off x="9585631"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8" name="Rectangle 197">
            <a:extLst>
              <a:ext uri="{FF2B5EF4-FFF2-40B4-BE49-F238E27FC236}">
                <a16:creationId xmlns:a16="http://schemas.microsoft.com/office/drawing/2014/main" id="{AA1CB946-6712-564C-BE46-1B9259395F2B}"/>
              </a:ext>
            </a:extLst>
          </p:cNvPr>
          <p:cNvSpPr/>
          <p:nvPr/>
        </p:nvSpPr>
        <p:spPr bwMode="auto">
          <a:xfrm>
            <a:off x="9585631"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9" name="Rectangle 198">
            <a:extLst>
              <a:ext uri="{FF2B5EF4-FFF2-40B4-BE49-F238E27FC236}">
                <a16:creationId xmlns:a16="http://schemas.microsoft.com/office/drawing/2014/main" id="{884911F3-7C59-F747-9AAB-E5280B3548D9}"/>
              </a:ext>
            </a:extLst>
          </p:cNvPr>
          <p:cNvSpPr/>
          <p:nvPr/>
        </p:nvSpPr>
        <p:spPr bwMode="auto">
          <a:xfrm>
            <a:off x="9585631"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0" name="Rectangle 199">
            <a:extLst>
              <a:ext uri="{FF2B5EF4-FFF2-40B4-BE49-F238E27FC236}">
                <a16:creationId xmlns:a16="http://schemas.microsoft.com/office/drawing/2014/main" id="{8B9472DD-978E-E644-B269-9FD7314D1B47}"/>
              </a:ext>
            </a:extLst>
          </p:cNvPr>
          <p:cNvSpPr/>
          <p:nvPr/>
        </p:nvSpPr>
        <p:spPr bwMode="auto">
          <a:xfrm>
            <a:off x="9585631"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9C7CCF09-40A2-2449-AC5E-8E4C37A61B9A}"/>
              </a:ext>
            </a:extLst>
          </p:cNvPr>
          <p:cNvSpPr/>
          <p:nvPr/>
        </p:nvSpPr>
        <p:spPr bwMode="auto">
          <a:xfrm>
            <a:off x="9585631"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2" name="Rectangle 201">
            <a:extLst>
              <a:ext uri="{FF2B5EF4-FFF2-40B4-BE49-F238E27FC236}">
                <a16:creationId xmlns:a16="http://schemas.microsoft.com/office/drawing/2014/main" id="{EF4A7AE1-DFB6-6745-9590-98D848208826}"/>
              </a:ext>
            </a:extLst>
          </p:cNvPr>
          <p:cNvSpPr/>
          <p:nvPr/>
        </p:nvSpPr>
        <p:spPr bwMode="auto">
          <a:xfrm>
            <a:off x="9585631"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3" name="Rectangle 202">
            <a:extLst>
              <a:ext uri="{FF2B5EF4-FFF2-40B4-BE49-F238E27FC236}">
                <a16:creationId xmlns:a16="http://schemas.microsoft.com/office/drawing/2014/main" id="{4C945991-3C8D-5841-B6DB-167B56B194AA}"/>
              </a:ext>
            </a:extLst>
          </p:cNvPr>
          <p:cNvSpPr/>
          <p:nvPr/>
        </p:nvSpPr>
        <p:spPr bwMode="auto">
          <a:xfrm>
            <a:off x="9585631"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72787FEC-28D2-CE40-83EF-5733E209F171}"/>
              </a:ext>
            </a:extLst>
          </p:cNvPr>
          <p:cNvSpPr/>
          <p:nvPr/>
        </p:nvSpPr>
        <p:spPr bwMode="auto">
          <a:xfrm>
            <a:off x="9585631"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Tree>
    <p:extLst>
      <p:ext uri="{BB962C8B-B14F-4D97-AF65-F5344CB8AC3E}">
        <p14:creationId xmlns:p14="http://schemas.microsoft.com/office/powerpoint/2010/main" val="20055074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E989-E8B9-4B0F-975D-5CADDEED7885}"/>
              </a:ext>
            </a:extLst>
          </p:cNvPr>
          <p:cNvSpPr>
            <a:spLocks noGrp="1"/>
          </p:cNvSpPr>
          <p:nvPr>
            <p:ph type="title"/>
          </p:nvPr>
        </p:nvSpPr>
        <p:spPr/>
        <p:txBody>
          <a:bodyPr/>
          <a:lstStyle/>
          <a:p>
            <a:r>
              <a:rPr lang="en-US" dirty="0"/>
              <a:t>Additional performance considerations</a:t>
            </a:r>
          </a:p>
        </p:txBody>
      </p:sp>
      <p:sp>
        <p:nvSpPr>
          <p:cNvPr id="3" name="Text Placeholder 2">
            <a:extLst>
              <a:ext uri="{FF2B5EF4-FFF2-40B4-BE49-F238E27FC236}">
                <a16:creationId xmlns:a16="http://schemas.microsoft.com/office/drawing/2014/main" id="{8B81B998-BFCB-4413-B09A-7D84A61F1797}"/>
              </a:ext>
            </a:extLst>
          </p:cNvPr>
          <p:cNvSpPr>
            <a:spLocks noGrp="1"/>
          </p:cNvSpPr>
          <p:nvPr>
            <p:ph type="body" sz="quarter" idx="10"/>
          </p:nvPr>
        </p:nvSpPr>
        <p:spPr>
          <a:xfrm>
            <a:off x="595915" y="1464074"/>
            <a:ext cx="11239464" cy="3016210"/>
          </a:xfrm>
        </p:spPr>
        <p:txBody>
          <a:bodyPr/>
          <a:lstStyle/>
          <a:p>
            <a:pPr marL="0" indent="0">
              <a:buNone/>
            </a:pPr>
            <a:endParaRPr lang="en-US" dirty="0"/>
          </a:p>
          <a:p>
            <a:pPr marL="0" indent="0">
              <a:buNone/>
            </a:pPr>
            <a:r>
              <a:rPr lang="en-US" dirty="0"/>
              <a:t>DWU units</a:t>
            </a:r>
          </a:p>
          <a:p>
            <a:pPr marL="0" indent="0">
              <a:buNone/>
            </a:pPr>
            <a:endParaRPr lang="en-US" dirty="0"/>
          </a:p>
          <a:p>
            <a:pPr marL="0" indent="0">
              <a:buNone/>
            </a:pPr>
            <a:r>
              <a:rPr lang="en-US" dirty="0"/>
              <a:t>Resource classes, workload management</a:t>
            </a:r>
          </a:p>
          <a:p>
            <a:pPr marL="0" indent="0">
              <a:buNone/>
            </a:pPr>
            <a:endParaRPr lang="en-US" dirty="0"/>
          </a:p>
          <a:p>
            <a:pPr marL="0" indent="0">
              <a:buNone/>
            </a:pPr>
            <a:r>
              <a:rPr lang="en-US" dirty="0"/>
              <a:t>Synapse SQL Pool vs. Azure Analysis Services</a:t>
            </a:r>
          </a:p>
        </p:txBody>
      </p:sp>
    </p:spTree>
    <p:extLst>
      <p:ext uri="{BB962C8B-B14F-4D97-AF65-F5344CB8AC3E}">
        <p14:creationId xmlns:p14="http://schemas.microsoft.com/office/powerpoint/2010/main" val="24144990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2757678"/>
          </a:xfrm>
        </p:spPr>
        <p:txBody>
          <a:bodyPr/>
          <a:lstStyle/>
          <a:p>
            <a:endParaRPr lang="it-IT" b="1" dirty="0"/>
          </a:p>
          <a:p>
            <a:r>
              <a:rPr lang="it-IT" sz="2400" b="1" dirty="0"/>
              <a:t>Synapse and Power BI Workspaces</a:t>
            </a:r>
          </a:p>
          <a:p>
            <a:r>
              <a:rPr lang="it-IT" sz="2400" b="1" dirty="0"/>
              <a:t>Power BI in Synapse Studio</a:t>
            </a:r>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546122" cy="1107996"/>
          </a:xfrm>
        </p:spPr>
        <p:txBody>
          <a:bodyPr/>
          <a:lstStyle/>
          <a:p>
            <a:r>
              <a:rPr lang="en-US" dirty="0"/>
              <a:t>Power BI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Synapse and Power BI</a:t>
            </a:r>
          </a:p>
          <a:p>
            <a:pPr marL="287338" lvl="1" indent="0">
              <a:buNone/>
            </a:pPr>
            <a:r>
              <a:rPr lang="en-US" sz="1800" dirty="0">
                <a:solidFill>
                  <a:schemeClr val="tx1"/>
                </a:solidFill>
              </a:rPr>
              <a:t>Managing Power BI workspaces in Synapse Analytics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Power BI in Synapse</a:t>
            </a:r>
          </a:p>
          <a:p>
            <a:pPr marL="287338" lvl="1" indent="0">
              <a:buNone/>
            </a:pPr>
            <a:r>
              <a:rPr lang="en-US" sz="1800" dirty="0">
                <a:solidFill>
                  <a:schemeClr val="tx1"/>
                </a:solidFill>
              </a:rPr>
              <a:t>Working with Power BI features in Synapse Studio</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optimization</a:t>
            </a:r>
          </a:p>
          <a:p>
            <a:pPr marL="287338" lvl="1" indent="0">
              <a:buNone/>
            </a:pPr>
            <a:r>
              <a:rPr lang="en-US" sz="1800" dirty="0">
                <a:solidFill>
                  <a:schemeClr val="tx1"/>
                </a:solidFill>
              </a:rPr>
              <a:t>Improving Power BI performance with Synapse Analytics features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Data preparation and modeling</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Synapse Analytics and Power BI integration</a:t>
            </a:r>
          </a:p>
        </p:txBody>
      </p:sp>
      <p:sp>
        <p:nvSpPr>
          <p:cNvPr id="5" name="Text Placeholder 4">
            <a:extLst>
              <a:ext uri="{FF2B5EF4-FFF2-40B4-BE49-F238E27FC236}">
                <a16:creationId xmlns:a16="http://schemas.microsoft.com/office/drawing/2014/main" id="{73D75DB8-E61E-4F6C-ADB7-9198A0628C12}"/>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4D1A736F-D115-4ADB-A246-D2331624FF51}"/>
              </a:ext>
            </a:extLst>
          </p:cNvPr>
          <p:cNvPicPr>
            <a:picLocks noChangeAspect="1"/>
          </p:cNvPicPr>
          <p:nvPr/>
        </p:nvPicPr>
        <p:blipFill>
          <a:blip r:embed="rId2"/>
          <a:stretch>
            <a:fillRect/>
          </a:stretch>
        </p:blipFill>
        <p:spPr>
          <a:xfrm>
            <a:off x="2789237" y="1467920"/>
            <a:ext cx="6486030" cy="4862513"/>
          </a:xfrm>
          <a:prstGeom prst="rect">
            <a:avLst/>
          </a:prstGeom>
        </p:spPr>
      </p:pic>
    </p:spTree>
    <p:extLst>
      <p:ext uri="{BB962C8B-B14F-4D97-AF65-F5344CB8AC3E}">
        <p14:creationId xmlns:p14="http://schemas.microsoft.com/office/powerpoint/2010/main" val="9262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Standardize reporting data with Synapse Analytics</a:t>
            </a:r>
          </a:p>
        </p:txBody>
      </p:sp>
      <p:sp>
        <p:nvSpPr>
          <p:cNvPr id="5" name="Text Placeholder 4">
            <a:extLst>
              <a:ext uri="{FF2B5EF4-FFF2-40B4-BE49-F238E27FC236}">
                <a16:creationId xmlns:a16="http://schemas.microsoft.com/office/drawing/2014/main" id="{73D75DB8-E61E-4F6C-ADB7-9198A0628C12}"/>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B53D3A04-B104-4C24-89FC-CB0463E247B7}"/>
              </a:ext>
            </a:extLst>
          </p:cNvPr>
          <p:cNvPicPr>
            <a:picLocks noChangeAspect="1"/>
          </p:cNvPicPr>
          <p:nvPr/>
        </p:nvPicPr>
        <p:blipFill>
          <a:blip r:embed="rId2"/>
          <a:stretch>
            <a:fillRect/>
          </a:stretch>
        </p:blipFill>
        <p:spPr>
          <a:xfrm>
            <a:off x="3094037" y="1464074"/>
            <a:ext cx="6555377" cy="4914502"/>
          </a:xfrm>
          <a:prstGeom prst="rect">
            <a:avLst/>
          </a:prstGeom>
        </p:spPr>
      </p:pic>
    </p:spTree>
    <p:extLst>
      <p:ext uri="{BB962C8B-B14F-4D97-AF65-F5344CB8AC3E}">
        <p14:creationId xmlns:p14="http://schemas.microsoft.com/office/powerpoint/2010/main" val="12069481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considerations</a:t>
            </a:r>
            <a:endParaRPr lang="en-US" dirty="0"/>
          </a:p>
        </p:txBody>
      </p:sp>
    </p:spTree>
    <p:extLst>
      <p:ext uri="{BB962C8B-B14F-4D97-AF65-F5344CB8AC3E}">
        <p14:creationId xmlns:p14="http://schemas.microsoft.com/office/powerpoint/2010/main" val="23168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11487</TotalTime>
  <Words>1531</Words>
  <Application>Microsoft Office PowerPoint</Application>
  <PresentationFormat>Custom</PresentationFormat>
  <Paragraphs>454</Paragraphs>
  <Slides>29</Slides>
  <Notes>18</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Arial Nova</vt:lpstr>
      <vt:lpstr>Calibri</vt:lpstr>
      <vt:lpstr>Calibri Light</vt:lpstr>
      <vt:lpstr>Consolas</vt:lpstr>
      <vt:lpstr>Segoe UI</vt:lpstr>
      <vt:lpstr>Segoe UI Light</vt:lpstr>
      <vt:lpstr>Segoe UI Semibold</vt:lpstr>
      <vt:lpstr>Segoe UI Semilight</vt:lpstr>
      <vt:lpstr>Segoe UI Symbol</vt:lpstr>
      <vt:lpstr>Wingdings</vt:lpstr>
      <vt:lpstr>Analytics Surge</vt:lpstr>
      <vt:lpstr>2_Microsoft Generic 2019</vt:lpstr>
      <vt:lpstr>Design Presentation: Security</vt:lpstr>
      <vt:lpstr>PowerPoint Presentation</vt:lpstr>
      <vt:lpstr>Topics Covered</vt:lpstr>
      <vt:lpstr>Power BI in Azure Synapse</vt:lpstr>
      <vt:lpstr>Agenda</vt:lpstr>
      <vt:lpstr>Data preparation and modeling</vt:lpstr>
      <vt:lpstr>Synapse Analytics and Power BI integration</vt:lpstr>
      <vt:lpstr>Standardize reporting data with Synapse Analytics</vt:lpstr>
      <vt:lpstr>Security considerations</vt:lpstr>
      <vt:lpstr>Complete Data Security</vt:lpstr>
      <vt:lpstr>Using fine grained security in Power BI</vt:lpstr>
      <vt:lpstr>Performance Optimization</vt:lpstr>
      <vt:lpstr>Performance optimization end-to-end</vt:lpstr>
      <vt:lpstr>Performance Optimized Storage</vt:lpstr>
      <vt:lpstr>PowerPoint Presentation</vt:lpstr>
      <vt:lpstr>DirectQuery</vt:lpstr>
      <vt:lpstr>DirectQuery</vt:lpstr>
      <vt:lpstr>DirectQuery</vt:lpstr>
      <vt:lpstr>Aggregations</vt:lpstr>
      <vt:lpstr>Aggregations</vt:lpstr>
      <vt:lpstr>Aggregations</vt:lpstr>
      <vt:lpstr>PowerPoint Presentation</vt:lpstr>
      <vt:lpstr>PowerPoint Presentation</vt:lpstr>
      <vt:lpstr>PowerPoint Presentation</vt:lpstr>
      <vt:lpstr>PowerPoint Presentation</vt:lpstr>
      <vt:lpstr>Scaling to Petabytes  Secondary Indexes Alternate path to seek records Fine grained storage for fast response  </vt:lpstr>
      <vt:lpstr>Additional performance considerations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307</cp:revision>
  <dcterms:created xsi:type="dcterms:W3CDTF">2016-03-10T00:17:44Z</dcterms:created>
  <dcterms:modified xsi:type="dcterms:W3CDTF">2020-07-31T08:11:44Z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